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94660"/>
  </p:normalViewPr>
  <p:slideViewPr>
    <p:cSldViewPr snapToGrid="0">
      <p:cViewPr>
        <p:scale>
          <a:sx n="66" d="100"/>
          <a:sy n="66" d="100"/>
        </p:scale>
        <p:origin x="-2934" y="-10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11389-CC6E-4284-A3E6-DDC9B34CBA17}" type="datetimeFigureOut">
              <a:rPr lang="es-ES" smtClean="0"/>
              <a:t>25/01/2015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8439F-C453-40DE-A784-44FE85F48FDA}" type="slidenum">
              <a:rPr lang="es-ES" smtClean="0"/>
              <a:t>‹Nº›</a:t>
            </a:fld>
            <a:endParaRPr lang="es-ES"/>
          </a:p>
        </p:txBody>
      </p:sp>
    </p:spTree>
    <p:extLst>
      <p:ext uri="{BB962C8B-B14F-4D97-AF65-F5344CB8AC3E}">
        <p14:creationId xmlns:p14="http://schemas.microsoft.com/office/powerpoint/2010/main" val="291354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n-GB" sz="1200" u="sng" dirty="0" smtClean="0"/>
              <a:t>AVISO LEGAL</a:t>
            </a:r>
            <a:endParaRPr lang="es-ES" sz="1200" dirty="0" smtClean="0"/>
          </a:p>
          <a:p>
            <a:pPr fontAlgn="base"/>
            <a:r>
              <a:rPr lang="es-ES" sz="1200" i="1" dirty="0" smtClean="0"/>
              <a:t>Reservados todos los derechos. El contenido de esta obra está protegido por la Ley,</a:t>
            </a:r>
            <a:r>
              <a:rPr lang="es-ES" sz="1200" dirty="0" smtClean="0"/>
              <a:t/>
            </a:r>
            <a:br>
              <a:rPr lang="es-ES" sz="1200" dirty="0" smtClean="0"/>
            </a:br>
            <a:r>
              <a:rPr lang="es-ES" sz="1200" i="1" dirty="0" smtClean="0"/>
              <a:t>queda prohibida la reproducción total o parcial de esta publicación, cualquiera que sea</a:t>
            </a:r>
            <a:r>
              <a:rPr lang="es-ES" sz="1200" dirty="0" smtClean="0"/>
              <a:t> </a:t>
            </a:r>
            <a:r>
              <a:rPr lang="es-ES" sz="1200" i="1" dirty="0" smtClean="0"/>
              <a:t>el medio empleado sin la preceptiva autorización.</a:t>
            </a:r>
            <a:endParaRPr lang="es-ES" sz="1200" dirty="0" smtClean="0"/>
          </a:p>
          <a:p>
            <a:pPr fontAlgn="base"/>
            <a:r>
              <a:rPr lang="en-GB" sz="1200" i="1" dirty="0" smtClean="0"/>
              <a:t>Copyright © LEON HUNTER SL</a:t>
            </a:r>
            <a:endParaRPr lang="es-ES" sz="1200"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4918439F-C453-40DE-A784-44FE85F48FDA}" type="slidenum">
              <a:rPr lang="es-ES" smtClean="0"/>
              <a:t>1</a:t>
            </a:fld>
            <a:endParaRPr lang="es-ES"/>
          </a:p>
        </p:txBody>
      </p:sp>
    </p:spTree>
    <p:extLst>
      <p:ext uri="{BB962C8B-B14F-4D97-AF65-F5344CB8AC3E}">
        <p14:creationId xmlns:p14="http://schemas.microsoft.com/office/powerpoint/2010/main" val="213326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AE18BA-E4D3-4F9B-878E-DE1AE91AE0D3}" type="datetimeFigureOut">
              <a:rPr lang="es-ES" smtClean="0"/>
              <a:t>25/01/2015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98165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AE18BA-E4D3-4F9B-878E-DE1AE91AE0D3}" type="datetimeFigureOut">
              <a:rPr lang="es-ES" smtClean="0"/>
              <a:t>25/01/2015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93962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AE18BA-E4D3-4F9B-878E-DE1AE91AE0D3}" type="datetimeFigureOut">
              <a:rPr lang="es-ES" smtClean="0"/>
              <a:t>25/01/2015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31636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AE18BA-E4D3-4F9B-878E-DE1AE91AE0D3}" type="datetimeFigureOut">
              <a:rPr lang="es-ES" smtClean="0"/>
              <a:t>25/01/2015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34263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AE18BA-E4D3-4F9B-878E-DE1AE91AE0D3}" type="datetimeFigureOut">
              <a:rPr lang="es-ES" smtClean="0"/>
              <a:t>25/01/2015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352459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AE18BA-E4D3-4F9B-878E-DE1AE91AE0D3}" type="datetimeFigureOut">
              <a:rPr lang="es-ES" smtClean="0"/>
              <a:t>25/01/2015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51072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AE18BA-E4D3-4F9B-878E-DE1AE91AE0D3}" type="datetimeFigureOut">
              <a:rPr lang="es-ES" smtClean="0"/>
              <a:t>25/01/2015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1034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AE18BA-E4D3-4F9B-878E-DE1AE91AE0D3}" type="datetimeFigureOut">
              <a:rPr lang="es-ES" smtClean="0"/>
              <a:t>25/01/2015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55091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E18BA-E4D3-4F9B-878E-DE1AE91AE0D3}" type="datetimeFigureOut">
              <a:rPr lang="es-ES" smtClean="0"/>
              <a:t>25/01/2015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11784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AE18BA-E4D3-4F9B-878E-DE1AE91AE0D3}" type="datetimeFigureOut">
              <a:rPr lang="es-ES" smtClean="0"/>
              <a:t>25/01/2015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39922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AE18BA-E4D3-4F9B-878E-DE1AE91AE0D3}" type="datetimeFigureOut">
              <a:rPr lang="es-ES" smtClean="0"/>
              <a:t>25/01/2015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6068037-E650-4C69-8030-EA618F26DDEA}" type="slidenum">
              <a:rPr lang="es-ES" smtClean="0"/>
              <a:t>‹Nº›</a:t>
            </a:fld>
            <a:endParaRPr lang="es-ES"/>
          </a:p>
        </p:txBody>
      </p:sp>
    </p:spTree>
    <p:extLst>
      <p:ext uri="{BB962C8B-B14F-4D97-AF65-F5344CB8AC3E}">
        <p14:creationId xmlns:p14="http://schemas.microsoft.com/office/powerpoint/2010/main" val="222303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E18BA-E4D3-4F9B-878E-DE1AE91AE0D3}" type="datetimeFigureOut">
              <a:rPr lang="es-ES" smtClean="0"/>
              <a:t>25/01/2015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68037-E650-4C69-8030-EA618F26DDEA}" type="slidenum">
              <a:rPr lang="es-ES" smtClean="0"/>
              <a:t>‹Nº›</a:t>
            </a:fld>
            <a:endParaRPr lang="es-ES"/>
          </a:p>
        </p:txBody>
      </p:sp>
    </p:spTree>
    <p:extLst>
      <p:ext uri="{BB962C8B-B14F-4D97-AF65-F5344CB8AC3E}">
        <p14:creationId xmlns:p14="http://schemas.microsoft.com/office/powerpoint/2010/main" val="2117276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somostraductores.com/" TargetMode="External"/><Relationship Id="rId2" Type="http://schemas.openxmlformats.org/officeDocument/2006/relationships/hyperlink" Target="http://media.wix.com/ugd/1a24dc_51e9d724553646e2bc8967ec39bc4dd2.pdf" TargetMode="Externa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leonhunter.com/blog/?p=4819" TargetMode="Externa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emf"/><Relationship Id="rId7"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hyperlink" Target="http://www.empleo.gob.es/es/guia/texto/guia_4/contenidos/guia_4_12_0.htm" TargetMode="Externa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798" y="486229"/>
            <a:ext cx="3756604" cy="2921000"/>
          </a:xfrm>
          <a:prstGeom prst="rect">
            <a:avLst/>
          </a:prstGeom>
        </p:spPr>
      </p:pic>
      <p:sp>
        <p:nvSpPr>
          <p:cNvPr id="3" name="Subtítulo 2"/>
          <p:cNvSpPr>
            <a:spLocks noGrp="1"/>
          </p:cNvSpPr>
          <p:nvPr>
            <p:ph type="subTitle" idx="1"/>
          </p:nvPr>
        </p:nvSpPr>
        <p:spPr>
          <a:xfrm>
            <a:off x="63500" y="6283544"/>
            <a:ext cx="8890000" cy="415942"/>
          </a:xfrm>
        </p:spPr>
        <p:txBody>
          <a:bodyPr>
            <a:normAutofit/>
          </a:bodyPr>
          <a:lstStyle/>
          <a:p>
            <a:pPr algn="l" fontAlgn="base"/>
            <a:r>
              <a:rPr lang="en-GB" sz="1100" u="sng" dirty="0"/>
              <a:t>AVISO </a:t>
            </a:r>
            <a:r>
              <a:rPr lang="en-GB" sz="1100" u="sng" dirty="0" smtClean="0"/>
              <a:t>LEGAL</a:t>
            </a:r>
            <a:r>
              <a:rPr lang="es-ES" sz="1100" dirty="0"/>
              <a:t> </a:t>
            </a:r>
            <a:r>
              <a:rPr lang="es-ES" sz="1100" i="1" dirty="0" smtClean="0"/>
              <a:t>Reservados </a:t>
            </a:r>
            <a:r>
              <a:rPr lang="es-ES" sz="1100" i="1" dirty="0"/>
              <a:t>todos los derechos. El contenido de esta obra está protegido por la </a:t>
            </a:r>
            <a:r>
              <a:rPr lang="es-ES" sz="1100" i="1" dirty="0" smtClean="0"/>
              <a:t>Ley,</a:t>
            </a:r>
            <a:r>
              <a:rPr lang="es-ES" sz="1100" dirty="0"/>
              <a:t> </a:t>
            </a:r>
            <a:r>
              <a:rPr lang="es-ES" sz="1100" i="1" dirty="0" smtClean="0"/>
              <a:t>queda </a:t>
            </a:r>
            <a:r>
              <a:rPr lang="es-ES" sz="1100" i="1" dirty="0"/>
              <a:t>prohibida la reproducción total o parcial de esta publicación, cualquiera que sea</a:t>
            </a:r>
            <a:r>
              <a:rPr lang="es-ES" sz="1100" dirty="0"/>
              <a:t> </a:t>
            </a:r>
            <a:r>
              <a:rPr lang="es-ES" sz="1100" i="1" dirty="0"/>
              <a:t>el </a:t>
            </a:r>
            <a:r>
              <a:rPr lang="es-ES" sz="1100" i="1" dirty="0" smtClean="0"/>
              <a:t>medio empleado </a:t>
            </a:r>
            <a:r>
              <a:rPr lang="es-ES" sz="1100" i="1" dirty="0"/>
              <a:t>sin la preceptiva </a:t>
            </a:r>
            <a:r>
              <a:rPr lang="es-ES" sz="1100" i="1" dirty="0" smtClean="0"/>
              <a:t>autorización.</a:t>
            </a:r>
            <a:r>
              <a:rPr lang="es-ES" sz="1100" dirty="0"/>
              <a:t> </a:t>
            </a:r>
            <a:r>
              <a:rPr lang="es-ES" sz="1100" dirty="0" smtClean="0"/>
              <a:t> </a:t>
            </a:r>
            <a:r>
              <a:rPr lang="en-GB" sz="1100" i="1" dirty="0" smtClean="0"/>
              <a:t>Copyright </a:t>
            </a:r>
            <a:r>
              <a:rPr lang="en-GB" sz="1100" i="1" dirty="0"/>
              <a:t>© LEON HUNTER SL</a:t>
            </a:r>
            <a:endParaRPr lang="es-ES" sz="1100" dirty="0"/>
          </a:p>
          <a:p>
            <a:endParaRPr lang="es-ES" dirty="0"/>
          </a:p>
        </p:txBody>
      </p:sp>
      <p:sp>
        <p:nvSpPr>
          <p:cNvPr id="7" name="Título 6"/>
          <p:cNvSpPr>
            <a:spLocks noGrp="1"/>
          </p:cNvSpPr>
          <p:nvPr>
            <p:ph type="ctrTitle"/>
          </p:nvPr>
        </p:nvSpPr>
        <p:spPr>
          <a:xfrm>
            <a:off x="1054099" y="2810329"/>
            <a:ext cx="6794501" cy="3314701"/>
          </a:xfrm>
          <a:noFill/>
          <a:ln>
            <a:noFill/>
          </a:ln>
          <a:effectLst>
            <a:glow rad="101600">
              <a:schemeClr val="accent3">
                <a:satMod val="175000"/>
                <a:alpha val="40000"/>
              </a:schemeClr>
            </a:glow>
            <a:outerShdw blurRad="50800" dist="38100" dir="10800000" algn="r" rotWithShape="0">
              <a:prstClr val="black">
                <a:alpha val="40000"/>
              </a:prstClr>
            </a:outerShdw>
          </a:effectLst>
        </p:spPr>
        <p:txBody>
          <a:bodyPr>
            <a:normAutofit fontScale="90000"/>
          </a:bodyPr>
          <a:lstStyle/>
          <a:p>
            <a:r>
              <a:rPr lang="es-ES" sz="4900" b="1" dirty="0"/>
              <a:t>CURSO DE INTRODUCCIÓN </a:t>
            </a:r>
            <a:r>
              <a:rPr lang="es-ES" sz="4900" b="1" dirty="0" smtClean="0"/>
              <a:t/>
            </a:r>
            <a:br>
              <a:rPr lang="es-ES" sz="4900" b="1" dirty="0" smtClean="0"/>
            </a:br>
            <a:r>
              <a:rPr lang="es-ES" sz="4900" b="1" dirty="0" smtClean="0"/>
              <a:t>AL </a:t>
            </a:r>
            <a:r>
              <a:rPr lang="es-ES" sz="4900" b="1" dirty="0"/>
              <a:t>MERCADO DE LA </a:t>
            </a:r>
            <a:r>
              <a:rPr lang="es-ES" sz="4900" b="1" dirty="0" smtClean="0"/>
              <a:t/>
            </a:r>
            <a:br>
              <a:rPr lang="es-ES" sz="4900" b="1" dirty="0" smtClean="0"/>
            </a:br>
            <a:r>
              <a:rPr lang="es-ES" sz="4900" b="1" dirty="0" smtClean="0"/>
              <a:t>TRADUCCIÓN </a:t>
            </a:r>
            <a:r>
              <a:rPr lang="es-ES" sz="4900" b="1" dirty="0"/>
              <a:t>– EDICIÓN 2015</a:t>
            </a:r>
            <a:r>
              <a:rPr lang="es-ES" b="1"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rPr>
              <a:t/>
            </a:r>
            <a:br>
              <a:rPr lang="es-ES" b="1" dirty="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rPr>
            </a:br>
            <a:endParaRPr lang="es-ES" b="1" dirty="0">
              <a:solidFill>
                <a:schemeClr val="accent1"/>
              </a:solidFill>
            </a:endParaRPr>
          </a:p>
        </p:txBody>
      </p:sp>
    </p:spTree>
    <p:extLst>
      <p:ext uri="{BB962C8B-B14F-4D97-AF65-F5344CB8AC3E}">
        <p14:creationId xmlns:p14="http://schemas.microsoft.com/office/powerpoint/2010/main" val="185778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13167920"/>
              </p:ext>
            </p:extLst>
          </p:nvPr>
        </p:nvGraphicFramePr>
        <p:xfrm>
          <a:off x="290286" y="747931"/>
          <a:ext cx="8621484" cy="5798014"/>
        </p:xfrm>
        <a:graphic>
          <a:graphicData uri="http://schemas.openxmlformats.org/drawingml/2006/table">
            <a:tbl>
              <a:tblPr firstRow="1" bandRow="1">
                <a:tableStyleId>{5C22544A-7EE6-4342-B048-85BDC9FD1C3A}</a:tableStyleId>
              </a:tblPr>
              <a:tblGrid>
                <a:gridCol w="4310742"/>
                <a:gridCol w="4310742"/>
              </a:tblGrid>
              <a:tr h="471241">
                <a:tc>
                  <a:txBody>
                    <a:bodyPr/>
                    <a:lstStyle/>
                    <a:p>
                      <a:r>
                        <a:rPr lang="es-ES" sz="1800" b="1" kern="1200" dirty="0" smtClean="0">
                          <a:solidFill>
                            <a:schemeClr val="lt1"/>
                          </a:solidFill>
                          <a:effectLst/>
                          <a:latin typeface="+mn-lt"/>
                          <a:ea typeface="+mn-ea"/>
                          <a:cs typeface="+mn-cs"/>
                        </a:rPr>
                        <a:t>AGENCIA DE TRADUCCIÓN</a:t>
                      </a:r>
                      <a:endParaRPr lang="es-ES" sz="1800" dirty="0"/>
                    </a:p>
                  </a:txBody>
                  <a:tcPr/>
                </a:tc>
                <a:tc>
                  <a:txBody>
                    <a:bodyPr/>
                    <a:lstStyle/>
                    <a:p>
                      <a:r>
                        <a:rPr lang="es-ES" sz="1800" b="1" kern="1200" dirty="0" smtClean="0">
                          <a:solidFill>
                            <a:schemeClr val="lt1"/>
                          </a:solidFill>
                          <a:effectLst/>
                          <a:latin typeface="+mn-lt"/>
                          <a:ea typeface="+mn-ea"/>
                          <a:cs typeface="+mn-cs"/>
                        </a:rPr>
                        <a:t>TRADUCTOR FREELANCE</a:t>
                      </a:r>
                      <a:endParaRPr lang="es-ES" dirty="0"/>
                    </a:p>
                  </a:txBody>
                  <a:tcPr/>
                </a:tc>
              </a:tr>
              <a:tr h="600642">
                <a:tc>
                  <a:txBody>
                    <a:bodyPr/>
                    <a:lstStyle/>
                    <a:p>
                      <a:pPr>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Acepta traducciones en todos los formatos, idiomas y especialidades.</a:t>
                      </a:r>
                    </a:p>
                  </a:txBody>
                  <a:tcPr marL="142875" marR="142875" marT="47625" marB="47625" anchor="b"/>
                </a:tc>
                <a:tc>
                  <a:txBody>
                    <a:bodyPr/>
                    <a:lstStyle/>
                    <a:p>
                      <a:r>
                        <a:rPr lang="es-ES" sz="1400" kern="1200" dirty="0" smtClean="0">
                          <a:solidFill>
                            <a:schemeClr val="dk1"/>
                          </a:solidFill>
                          <a:effectLst/>
                          <a:latin typeface="+mn-lt"/>
                          <a:ea typeface="+mn-ea"/>
                          <a:cs typeface="+mn-cs"/>
                        </a:rPr>
                        <a:t>Solo acepta traducciones en sus especialidades y pares de idiomas.</a:t>
                      </a:r>
                      <a:endParaRPr lang="es-ES" sz="1400" dirty="0"/>
                    </a:p>
                  </a:txBody>
                  <a:tcPr/>
                </a:tc>
              </a:tr>
              <a:tr h="769553">
                <a:tc>
                  <a:txBody>
                    <a:bodyPr/>
                    <a:lstStyle/>
                    <a:p>
                      <a:r>
                        <a:rPr lang="es-ES" sz="1400" kern="1200" dirty="0" smtClean="0">
                          <a:solidFill>
                            <a:schemeClr val="dk1"/>
                          </a:solidFill>
                          <a:effectLst/>
                          <a:latin typeface="+mn-lt"/>
                          <a:ea typeface="+mn-ea"/>
                          <a:cs typeface="+mn-cs"/>
                        </a:rPr>
                        <a:t>Subcontrata el 80% de las traducciones a traductores </a:t>
                      </a:r>
                      <a:r>
                        <a:rPr lang="es-ES" sz="1400" kern="1200" dirty="0" err="1" smtClean="0">
                          <a:solidFill>
                            <a:schemeClr val="dk1"/>
                          </a:solidFill>
                          <a:effectLst/>
                          <a:latin typeface="+mn-lt"/>
                          <a:ea typeface="+mn-ea"/>
                          <a:cs typeface="+mn-cs"/>
                        </a:rPr>
                        <a:t>freelance</a:t>
                      </a:r>
                      <a:r>
                        <a:rPr lang="es-ES" sz="1400" kern="1200" dirty="0" smtClean="0">
                          <a:solidFill>
                            <a:schemeClr val="dk1"/>
                          </a:solidFill>
                          <a:effectLst/>
                          <a:latin typeface="+mn-lt"/>
                          <a:ea typeface="+mn-ea"/>
                          <a:cs typeface="+mn-cs"/>
                        </a:rPr>
                        <a:t> o a otras agencias de traducción.</a:t>
                      </a:r>
                      <a:endParaRPr lang="es-ES" sz="1400" dirty="0"/>
                    </a:p>
                  </a:txBody>
                  <a:tcPr/>
                </a:tc>
                <a:tc>
                  <a:txBody>
                    <a:bodyPr/>
                    <a:lstStyle/>
                    <a:p>
                      <a:r>
                        <a:rPr lang="es-ES" sz="1400" kern="1200" dirty="0" smtClean="0">
                          <a:solidFill>
                            <a:schemeClr val="dk1"/>
                          </a:solidFill>
                          <a:effectLst/>
                          <a:latin typeface="+mn-lt"/>
                          <a:ea typeface="+mn-ea"/>
                          <a:cs typeface="+mn-cs"/>
                        </a:rPr>
                        <a:t>Realiza las traducciones él </a:t>
                      </a:r>
                      <a:r>
                        <a:rPr lang="es-ES" sz="1400" kern="1200" dirty="0" smtClean="0">
                          <a:solidFill>
                            <a:schemeClr val="dk1"/>
                          </a:solidFill>
                          <a:effectLst/>
                          <a:latin typeface="+mn-lt"/>
                          <a:ea typeface="+mn-ea"/>
                          <a:cs typeface="+mn-cs"/>
                        </a:rPr>
                        <a:t>/ella </a:t>
                      </a:r>
                      <a:r>
                        <a:rPr lang="es-ES" sz="1400" kern="1200" dirty="0" smtClean="0">
                          <a:solidFill>
                            <a:schemeClr val="dk1"/>
                          </a:solidFill>
                          <a:effectLst/>
                          <a:latin typeface="+mn-lt"/>
                          <a:ea typeface="+mn-ea"/>
                          <a:cs typeface="+mn-cs"/>
                        </a:rPr>
                        <a:t>mismo/a.</a:t>
                      </a:r>
                      <a:endParaRPr lang="es-ES" sz="1400" dirty="0"/>
                    </a:p>
                  </a:txBody>
                  <a:tcPr/>
                </a:tc>
              </a:tr>
              <a:tr h="796248">
                <a:tc>
                  <a:txBody>
                    <a:bodyPr/>
                    <a:lstStyle/>
                    <a:p>
                      <a:r>
                        <a:rPr lang="es-ES" sz="1400" kern="1200" dirty="0" smtClean="0">
                          <a:solidFill>
                            <a:schemeClr val="dk1"/>
                          </a:solidFill>
                          <a:effectLst/>
                          <a:latin typeface="+mn-lt"/>
                          <a:ea typeface="+mn-ea"/>
                          <a:cs typeface="+mn-cs"/>
                        </a:rPr>
                        <a:t>Trabajan con plazos más largos (normalmente). GRAN VOLUMEN – PLAZOS LARGOS</a:t>
                      </a:r>
                      <a:endParaRPr lang="es-ES" sz="1400" dirty="0"/>
                    </a:p>
                  </a:txBody>
                  <a:tcPr/>
                </a:tc>
                <a:tc>
                  <a:txBody>
                    <a:bodyPr/>
                    <a:lstStyle/>
                    <a:p>
                      <a:r>
                        <a:rPr lang="es-ES" sz="1400" kern="1200" dirty="0" smtClean="0">
                          <a:solidFill>
                            <a:schemeClr val="dk1"/>
                          </a:solidFill>
                          <a:effectLst/>
                          <a:latin typeface="+mn-lt"/>
                          <a:ea typeface="+mn-ea"/>
                          <a:cs typeface="+mn-cs"/>
                        </a:rPr>
                        <a:t>Trabajan con plazos ajustados (habitualmente 3.000 palabras por día). PEQUEÑO VOLUMEN – PLAZOS CORTOS</a:t>
                      </a:r>
                      <a:endParaRPr lang="es-ES" sz="1400" dirty="0"/>
                    </a:p>
                  </a:txBody>
                  <a:tcPr/>
                </a:tc>
              </a:tr>
              <a:tr h="1667365">
                <a:tc>
                  <a:txBody>
                    <a:bodyPr/>
                    <a:lstStyle/>
                    <a:p>
                      <a:r>
                        <a:rPr lang="es-ES" sz="1400" kern="1200" dirty="0" smtClean="0">
                          <a:solidFill>
                            <a:schemeClr val="dk1"/>
                          </a:solidFill>
                          <a:effectLst/>
                          <a:latin typeface="+mn-lt"/>
                          <a:ea typeface="+mn-ea"/>
                          <a:cs typeface="+mn-cs"/>
                        </a:rPr>
                        <a:t>Es habitual que se lleve un margen de beneficio del 40%, por lo que sus tarifas suelen ser más altas.</a:t>
                      </a:r>
                      <a:endParaRPr lang="es-ES" sz="1400" dirty="0"/>
                    </a:p>
                  </a:txBody>
                  <a:tcPr/>
                </a:tc>
                <a:tc>
                  <a:txBody>
                    <a:bodyPr/>
                    <a:lstStyle/>
                    <a:p>
                      <a:r>
                        <a:rPr lang="es-ES" sz="1400" kern="1200" dirty="0" smtClean="0">
                          <a:solidFill>
                            <a:schemeClr val="dk1"/>
                          </a:solidFill>
                          <a:effectLst/>
                          <a:latin typeface="+mn-lt"/>
                          <a:ea typeface="+mn-ea"/>
                          <a:cs typeface="+mn-cs"/>
                        </a:rPr>
                        <a:t>Tienen tarifas más económicas, excepto en casos como los de:</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las traducciones juradas, públicas o certificadas;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traducciones especializadas;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Estas traducciones suelen ser para clientes directos y para clientes extranjeros.</a:t>
                      </a:r>
                      <a:endParaRPr lang="es-ES" sz="1400" dirty="0"/>
                    </a:p>
                  </a:txBody>
                  <a:tcPr/>
                </a:tc>
              </a:tr>
              <a:tr h="1492965">
                <a:tc>
                  <a:txBody>
                    <a:bodyPr/>
                    <a:lstStyle/>
                    <a:p>
                      <a:r>
                        <a:rPr lang="es-ES" sz="1400" kern="1200" dirty="0" smtClean="0">
                          <a:solidFill>
                            <a:schemeClr val="dk1"/>
                          </a:solidFill>
                          <a:effectLst/>
                          <a:latin typeface="+mn-lt"/>
                          <a:ea typeface="+mn-ea"/>
                          <a:cs typeface="+mn-cs"/>
                        </a:rPr>
                        <a:t>Están disponibles siempre en horario de oficina. Es habitual que la agencia tenga personas disponibles en todo momento para atender el teléfono, enviar presupuestos o responder a peticiones y preguntas de clientes.</a:t>
                      </a:r>
                      <a:endParaRPr lang="es-ES" sz="1400" dirty="0"/>
                    </a:p>
                  </a:txBody>
                  <a:tcPr/>
                </a:tc>
                <a:tc>
                  <a:txBody>
                    <a:bodyPr/>
                    <a:lstStyle/>
                    <a:p>
                      <a:r>
                        <a:rPr lang="es-ES" sz="1400" kern="1200" dirty="0" smtClean="0">
                          <a:solidFill>
                            <a:schemeClr val="dk1"/>
                          </a:solidFill>
                          <a:effectLst/>
                          <a:latin typeface="+mn-lt"/>
                          <a:ea typeface="+mn-ea"/>
                          <a:cs typeface="+mn-cs"/>
                        </a:rPr>
                        <a:t>Pueden tener horarios menos convencionales y no estar disponibles en determinados momentos (por ejemplo, cuando están trabajando en una traducción) o tener horarios de sueño irregulares, períodos de descanso, aficiones diurnas o actividades durante el horario laboral, etc.</a:t>
                      </a:r>
                      <a:endParaRPr lang="es-ES" sz="1400" dirty="0"/>
                    </a:p>
                  </a:txBody>
                  <a:tcPr/>
                </a:tc>
              </a:tr>
            </a:tbl>
          </a:graphicData>
        </a:graphic>
      </p:graphicFrame>
      <p:sp>
        <p:nvSpPr>
          <p:cNvPr id="3" name="CuadroTexto 2"/>
          <p:cNvSpPr txBox="1"/>
          <p:nvPr/>
        </p:nvSpPr>
        <p:spPr>
          <a:xfrm>
            <a:off x="3338285" y="241098"/>
            <a:ext cx="2335126" cy="646331"/>
          </a:xfrm>
          <a:prstGeom prst="rect">
            <a:avLst/>
          </a:prstGeom>
          <a:noFill/>
        </p:spPr>
        <p:txBody>
          <a:bodyPr wrap="none" rtlCol="0">
            <a:spAutoFit/>
          </a:bodyPr>
          <a:lstStyle/>
          <a:p>
            <a:r>
              <a:rPr lang="es-ES" dirty="0"/>
              <a:t>Principales diferencias:</a:t>
            </a:r>
          </a:p>
          <a:p>
            <a:endParaRPr lang="es-ES" dirty="0"/>
          </a:p>
        </p:txBody>
      </p:sp>
      <p:pic>
        <p:nvPicPr>
          <p:cNvPr id="4" name="Imagen 3"/>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333004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88929201"/>
              </p:ext>
            </p:extLst>
          </p:nvPr>
        </p:nvGraphicFramePr>
        <p:xfrm>
          <a:off x="304798" y="671285"/>
          <a:ext cx="8592458" cy="5181600"/>
        </p:xfrm>
        <a:graphic>
          <a:graphicData uri="http://schemas.openxmlformats.org/drawingml/2006/table">
            <a:tbl>
              <a:tblPr firstRow="1" bandRow="1">
                <a:tableStyleId>{5C22544A-7EE6-4342-B048-85BDC9FD1C3A}</a:tableStyleId>
              </a:tblPr>
              <a:tblGrid>
                <a:gridCol w="4296229"/>
                <a:gridCol w="429622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AGENCIA DE TRADUCCIÓN</a:t>
                      </a:r>
                      <a:endParaRPr lang="es-ES" sz="1800" dirty="0" smtClean="0"/>
                    </a:p>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kern="1200" dirty="0" smtClean="0">
                          <a:solidFill>
                            <a:schemeClr val="lt1"/>
                          </a:solidFill>
                          <a:effectLst/>
                          <a:latin typeface="+mn-lt"/>
                          <a:ea typeface="+mn-ea"/>
                          <a:cs typeface="+mn-cs"/>
                        </a:rPr>
                        <a:t>TRADUCTOR FREELANCE</a:t>
                      </a:r>
                      <a:endParaRPr lang="es-ES" dirty="0" smtClean="0"/>
                    </a:p>
                    <a:p>
                      <a:endParaRPr lang="es-ES" dirty="0"/>
                    </a:p>
                  </a:txBody>
                  <a:tcPr/>
                </a:tc>
              </a:tr>
              <a:tr h="370840">
                <a:tc>
                  <a:txBody>
                    <a:bodyPr/>
                    <a:lstStyle/>
                    <a:p>
                      <a:r>
                        <a:rPr lang="es-ES" sz="1400" kern="1200" dirty="0" smtClean="0">
                          <a:solidFill>
                            <a:schemeClr val="dk1"/>
                          </a:solidFill>
                          <a:effectLst/>
                          <a:latin typeface="+mn-lt"/>
                          <a:ea typeface="+mn-ea"/>
                          <a:cs typeface="+mn-cs"/>
                        </a:rPr>
                        <a:t>Trabajan con grandes volúmenes y reparten el trabajo entre varios traductores y revisores.</a:t>
                      </a:r>
                      <a:endParaRPr lang="es-ES" sz="1400" dirty="0"/>
                    </a:p>
                  </a:txBody>
                  <a:tcPr/>
                </a:tc>
                <a:tc>
                  <a:txBody>
                    <a:bodyPr/>
                    <a:lstStyle/>
                    <a:p>
                      <a:r>
                        <a:rPr lang="es-ES" sz="1400" kern="1200" dirty="0" smtClean="0">
                          <a:solidFill>
                            <a:schemeClr val="dk1"/>
                          </a:solidFill>
                          <a:effectLst/>
                          <a:latin typeface="+mn-lt"/>
                          <a:ea typeface="+mn-ea"/>
                          <a:cs typeface="+mn-cs"/>
                        </a:rPr>
                        <a:t>Suelen trabajar solos aunque pueden tener colaboraciones puntuales o trabajar en equipos.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En el caso de trabajar para una agencia el traductor no puede / no debe enviar trabajos a otros por la política de confidencialidad de la agencia que se lo impide.</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Las agencias prohíben expresamente a sus traductores subcontratar trabajo con otros.</a:t>
                      </a:r>
                      <a:endParaRPr lang="es-ES" sz="1400" dirty="0"/>
                    </a:p>
                  </a:txBody>
                  <a:tcPr/>
                </a:tc>
              </a:tr>
              <a:tr h="370840">
                <a:tc>
                  <a:txBody>
                    <a:bodyPr/>
                    <a:lstStyle/>
                    <a:p>
                      <a:r>
                        <a:rPr lang="es-ES" sz="1400" kern="1200" dirty="0" smtClean="0">
                          <a:solidFill>
                            <a:schemeClr val="dk1"/>
                          </a:solidFill>
                          <a:effectLst/>
                          <a:latin typeface="+mn-lt"/>
                          <a:ea typeface="+mn-ea"/>
                          <a:cs typeface="+mn-cs"/>
                        </a:rPr>
                        <a:t>Filtran el contacto con el traductor. El contacto del traductor con el cliente es poco habitual ya que la agencia trata de impedir que los traductores entren en contacto con las empresas por varios motivos: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proteger la confidencialidad de sus sistemas de trabajo;</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salvaguardar la imagen del producto;</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proteger su cartera de clientes;</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 centralizar la gestión del producto en la figura del PM (Project Manager).</a:t>
                      </a:r>
                      <a:endParaRPr lang="es-ES" sz="1400" dirty="0"/>
                    </a:p>
                  </a:txBody>
                  <a:tcPr/>
                </a:tc>
                <a:tc>
                  <a:txBody>
                    <a:bodyPr/>
                    <a:lstStyle/>
                    <a:p>
                      <a:r>
                        <a:rPr lang="es-ES" sz="1400" kern="1200" dirty="0" smtClean="0">
                          <a:solidFill>
                            <a:schemeClr val="dk1"/>
                          </a:solidFill>
                          <a:effectLst/>
                          <a:latin typeface="+mn-lt"/>
                          <a:ea typeface="+mn-ea"/>
                          <a:cs typeface="+mn-cs"/>
                        </a:rPr>
                        <a:t>Contacto directo con el traductor, en mayor o menor medida según la accesibilidad y personalidad del traductor en cuestión.</a:t>
                      </a:r>
                      <a:endParaRPr lang="es-ES" sz="1400" dirty="0"/>
                    </a:p>
                  </a:txBody>
                  <a:tcPr/>
                </a:tc>
              </a:tr>
              <a:tr h="370840">
                <a:tc>
                  <a:txBody>
                    <a:bodyPr/>
                    <a:lstStyle/>
                    <a:p>
                      <a:r>
                        <a:rPr lang="es-ES" sz="1400" kern="1200" dirty="0" smtClean="0">
                          <a:solidFill>
                            <a:schemeClr val="dk1"/>
                          </a:solidFill>
                          <a:effectLst/>
                          <a:latin typeface="+mn-lt"/>
                          <a:ea typeface="+mn-ea"/>
                          <a:cs typeface="+mn-cs"/>
                        </a:rPr>
                        <a:t>Suelen tener certificaciones de calidad o sistemas de calidad y de gestión de</a:t>
                      </a:r>
                      <a:br>
                        <a:rPr lang="es-ES" sz="1400" kern="1200" dirty="0" smtClean="0">
                          <a:solidFill>
                            <a:schemeClr val="dk1"/>
                          </a:solidFill>
                          <a:effectLst/>
                          <a:latin typeface="+mn-lt"/>
                          <a:ea typeface="+mn-ea"/>
                          <a:cs typeface="+mn-cs"/>
                        </a:rPr>
                      </a:br>
                      <a:r>
                        <a:rPr lang="es-ES" sz="1400" kern="1200" dirty="0" smtClean="0">
                          <a:solidFill>
                            <a:schemeClr val="dk1"/>
                          </a:solidFill>
                          <a:effectLst/>
                          <a:latin typeface="+mn-lt"/>
                          <a:ea typeface="+mn-ea"/>
                          <a:cs typeface="+mn-cs"/>
                        </a:rPr>
                        <a:t>organismos de calidad, normalización, etc.</a:t>
                      </a:r>
                      <a:endParaRPr lang="es-ES" sz="1400" dirty="0"/>
                    </a:p>
                  </a:txBody>
                  <a:tcPr/>
                </a:tc>
                <a:tc>
                  <a:txBody>
                    <a:bodyPr/>
                    <a:lstStyle/>
                    <a:p>
                      <a:r>
                        <a:rPr lang="es-ES" sz="1400" kern="1200" dirty="0" smtClean="0">
                          <a:solidFill>
                            <a:schemeClr val="dk1"/>
                          </a:solidFill>
                          <a:effectLst/>
                          <a:latin typeface="+mn-lt"/>
                          <a:ea typeface="+mn-ea"/>
                          <a:cs typeface="+mn-cs"/>
                        </a:rPr>
                        <a:t>No suelen tener certificaciones de calidad de organismos de calidad y de</a:t>
                      </a:r>
                      <a:r>
                        <a:rPr lang="es-ES" sz="1400" kern="1200" baseline="0" dirty="0" smtClean="0">
                          <a:solidFill>
                            <a:schemeClr val="dk1"/>
                          </a:solidFill>
                          <a:effectLst/>
                          <a:latin typeface="+mn-lt"/>
                          <a:ea typeface="+mn-ea"/>
                          <a:cs typeface="+mn-cs"/>
                        </a:rPr>
                        <a:t> </a:t>
                      </a:r>
                      <a:r>
                        <a:rPr lang="es-ES" sz="1400" kern="1200" dirty="0" smtClean="0">
                          <a:solidFill>
                            <a:schemeClr val="dk1"/>
                          </a:solidFill>
                          <a:effectLst/>
                          <a:latin typeface="+mn-lt"/>
                          <a:ea typeface="+mn-ea"/>
                          <a:cs typeface="+mn-cs"/>
                        </a:rPr>
                        <a:t>normalización, aunque sí pueden tener un proceso de calidad como la revisión por otra persona de su equipo o por un colaborador externo.</a:t>
                      </a:r>
                      <a:endParaRPr lang="es-ES" sz="1400" dirty="0"/>
                    </a:p>
                  </a:txBody>
                  <a:tcPr/>
                </a:tc>
              </a:tr>
            </a:tbl>
          </a:graphicData>
        </a:graphic>
      </p:graphicFrame>
      <p:pic>
        <p:nvPicPr>
          <p:cNvPr id="3" name="Imagen 2"/>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238696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95087" y="1157198"/>
            <a:ext cx="282029" cy="29808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595087" y="1132114"/>
            <a:ext cx="8228022" cy="646331"/>
          </a:xfrm>
          <a:prstGeom prst="rect">
            <a:avLst/>
          </a:prstGeom>
          <a:noFill/>
        </p:spPr>
        <p:txBody>
          <a:bodyPr wrap="none" rtlCol="0">
            <a:spAutoFit/>
          </a:bodyPr>
          <a:lstStyle/>
          <a:p>
            <a:r>
              <a:rPr lang="es-ES" b="1" u="sng" dirty="0"/>
              <a:t>4.- Microempresas y empresas unipersonales - ¿Las nuevas empresas de traducción?</a:t>
            </a:r>
            <a:endParaRPr lang="es-ES" dirty="0"/>
          </a:p>
          <a:p>
            <a:endParaRPr lang="es-ES" dirty="0"/>
          </a:p>
        </p:txBody>
      </p:sp>
      <p:sp>
        <p:nvSpPr>
          <p:cNvPr id="4" name="Rectángulo redondeado 3"/>
          <p:cNvSpPr/>
          <p:nvPr/>
        </p:nvSpPr>
        <p:spPr>
          <a:xfrm>
            <a:off x="877116" y="2554514"/>
            <a:ext cx="7221855" cy="307702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959882" y="2960638"/>
            <a:ext cx="7056321" cy="2308324"/>
          </a:xfrm>
          <a:prstGeom prst="rect">
            <a:avLst/>
          </a:prstGeom>
          <a:noFill/>
        </p:spPr>
        <p:txBody>
          <a:bodyPr wrap="square" rtlCol="0">
            <a:spAutoFit/>
          </a:bodyPr>
          <a:lstStyle/>
          <a:p>
            <a:pPr algn="just"/>
            <a:r>
              <a:rPr lang="es-ES" dirty="0"/>
              <a:t>En los últimos años vemos cada vez más microempresas y empresas unipersonales de traducción. Estas empresas surgen ayudadas en gran parte por la revolución digital y las facilidades para la promoción de nuevas empresas en Internet.</a:t>
            </a:r>
          </a:p>
          <a:p>
            <a:pPr algn="just"/>
            <a:r>
              <a:rPr lang="es-ES" dirty="0"/>
              <a:t>Otro factor importante son las facilidades de contratación de profesionales online a través de un gran número de portales como Proz.com, </a:t>
            </a:r>
            <a:r>
              <a:rPr lang="es-ES" dirty="0" err="1"/>
              <a:t>Translators</a:t>
            </a:r>
            <a:r>
              <a:rPr lang="es-ES" dirty="0"/>
              <a:t>' Café (específicas de la traducción), </a:t>
            </a:r>
            <a:r>
              <a:rPr lang="es-ES" dirty="0" err="1"/>
              <a:t>Elance</a:t>
            </a:r>
            <a:r>
              <a:rPr lang="es-ES" dirty="0"/>
              <a:t> y </a:t>
            </a:r>
            <a:r>
              <a:rPr lang="es-ES" dirty="0" err="1"/>
              <a:t>oDesk</a:t>
            </a:r>
            <a:r>
              <a:rPr lang="es-ES" dirty="0"/>
              <a:t>.</a:t>
            </a:r>
          </a:p>
          <a:p>
            <a:endParaRPr lang="es-ES" dirty="0"/>
          </a:p>
        </p:txBody>
      </p:sp>
      <p:pic>
        <p:nvPicPr>
          <p:cNvPr id="6" name="Imagen 5"/>
          <p:cNvPicPr>
            <a:picLocks noChangeAspect="1"/>
          </p:cNvPicPr>
          <p:nvPr/>
        </p:nvPicPr>
        <p:blipFill>
          <a:blip r:embed="rId2"/>
          <a:stretch>
            <a:fillRect/>
          </a:stretch>
        </p:blipFill>
        <p:spPr>
          <a:xfrm>
            <a:off x="7556259" y="289938"/>
            <a:ext cx="1266850" cy="26914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9" y="115953"/>
            <a:ext cx="793649" cy="617113"/>
          </a:xfrm>
          <a:prstGeom prst="rect">
            <a:avLst/>
          </a:prstGeom>
        </p:spPr>
      </p:pic>
    </p:spTree>
    <p:extLst>
      <p:ext uri="{BB962C8B-B14F-4D97-AF65-F5344CB8AC3E}">
        <p14:creationId xmlns:p14="http://schemas.microsoft.com/office/powerpoint/2010/main" val="306172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lamada con línea 3 (sin borde) 9"/>
          <p:cNvSpPr/>
          <p:nvPr/>
        </p:nvSpPr>
        <p:spPr>
          <a:xfrm>
            <a:off x="1045028" y="3793122"/>
            <a:ext cx="1915886" cy="227334"/>
          </a:xfrm>
          <a:prstGeom prst="callout3">
            <a:avLst>
              <a:gd name="adj1" fmla="val -566061"/>
              <a:gd name="adj2" fmla="val -21382"/>
              <a:gd name="adj3" fmla="val 18750"/>
              <a:gd name="adj4" fmla="val -16667"/>
              <a:gd name="adj5" fmla="val 20074"/>
              <a:gd name="adj6" fmla="val -16667"/>
              <a:gd name="adj7" fmla="val 73000"/>
              <a:gd name="adj8" fmla="val -81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lamada con línea 3 (sin borde) 8"/>
          <p:cNvSpPr/>
          <p:nvPr/>
        </p:nvSpPr>
        <p:spPr>
          <a:xfrm>
            <a:off x="1045028" y="2452646"/>
            <a:ext cx="2496458" cy="295196"/>
          </a:xfrm>
          <a:prstGeom prst="callout3">
            <a:avLst>
              <a:gd name="adj1" fmla="val -131112"/>
              <a:gd name="adj2" fmla="val -7177"/>
              <a:gd name="adj3" fmla="val 18750"/>
              <a:gd name="adj4" fmla="val -16667"/>
              <a:gd name="adj5" fmla="val 20074"/>
              <a:gd name="adj6" fmla="val -16667"/>
              <a:gd name="adj7" fmla="val 73000"/>
              <a:gd name="adj8" fmla="val -81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5502397" y="740227"/>
            <a:ext cx="1838901" cy="646331"/>
          </a:xfrm>
          <a:prstGeom prst="rect">
            <a:avLst/>
          </a:prstGeom>
          <a:noFill/>
        </p:spPr>
        <p:txBody>
          <a:bodyPr wrap="none" rtlCol="0">
            <a:spAutoFit/>
          </a:bodyPr>
          <a:lstStyle/>
          <a:p>
            <a:r>
              <a:rPr lang="es-ES" b="1" u="sng" dirty="0">
                <a:solidFill>
                  <a:schemeClr val="accent2">
                    <a:lumMod val="60000"/>
                    <a:lumOff val="40000"/>
                  </a:schemeClr>
                </a:solidFill>
              </a:rPr>
              <a:t>4.1.- Definiciones</a:t>
            </a:r>
            <a:endParaRPr lang="es-ES" b="1" dirty="0">
              <a:solidFill>
                <a:schemeClr val="accent2">
                  <a:lumMod val="60000"/>
                  <a:lumOff val="40000"/>
                </a:schemeClr>
              </a:solidFill>
            </a:endParaRPr>
          </a:p>
          <a:p>
            <a:endParaRPr lang="es-ES" dirty="0"/>
          </a:p>
        </p:txBody>
      </p:sp>
      <p:sp>
        <p:nvSpPr>
          <p:cNvPr id="3" name="CuadroTexto 2"/>
          <p:cNvSpPr txBox="1"/>
          <p:nvPr/>
        </p:nvSpPr>
        <p:spPr>
          <a:xfrm>
            <a:off x="914400" y="1204686"/>
            <a:ext cx="7580696" cy="1107996"/>
          </a:xfrm>
          <a:prstGeom prst="rect">
            <a:avLst/>
          </a:prstGeom>
          <a:noFill/>
        </p:spPr>
        <p:txBody>
          <a:bodyPr wrap="square" rtlCol="0">
            <a:spAutoFit/>
          </a:bodyPr>
          <a:lstStyle/>
          <a:p>
            <a:r>
              <a:rPr lang="es-ES" sz="1600" dirty="0"/>
              <a:t>Hay que destacar que estamos siempre hablando "</a:t>
            </a:r>
            <a:r>
              <a:rPr lang="es-ES" sz="1600" i="1" dirty="0"/>
              <a:t>en general</a:t>
            </a:r>
            <a:r>
              <a:rPr lang="es-ES" sz="1600" dirty="0"/>
              <a:t>" de microempresas o empresas unipersonales como "</a:t>
            </a:r>
            <a:r>
              <a:rPr lang="es-ES" sz="1600" i="1" dirty="0"/>
              <a:t>empresas de una persona</a:t>
            </a:r>
            <a:r>
              <a:rPr lang="es-ES" sz="1600" dirty="0"/>
              <a:t>" aunque, en realidad, las definiciones son las siguientes:</a:t>
            </a:r>
          </a:p>
          <a:p>
            <a:endParaRPr lang="es-ES" dirty="0"/>
          </a:p>
        </p:txBody>
      </p:sp>
      <p:sp>
        <p:nvSpPr>
          <p:cNvPr id="4" name="Rectángulo redondeado 3"/>
          <p:cNvSpPr/>
          <p:nvPr/>
        </p:nvSpPr>
        <p:spPr>
          <a:xfrm>
            <a:off x="812800" y="1063393"/>
            <a:ext cx="7213600" cy="101215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045028" y="2452646"/>
            <a:ext cx="7966214" cy="861774"/>
          </a:xfrm>
          <a:prstGeom prst="rect">
            <a:avLst/>
          </a:prstGeom>
          <a:noFill/>
        </p:spPr>
        <p:txBody>
          <a:bodyPr wrap="square" rtlCol="0">
            <a:spAutoFit/>
          </a:bodyPr>
          <a:lstStyle/>
          <a:p>
            <a:pPr lvl="0"/>
            <a:r>
              <a:rPr lang="es-ES" sz="1600" b="1" u="sng" dirty="0"/>
              <a:t>Microempresa o </a:t>
            </a:r>
            <a:r>
              <a:rPr lang="es-ES" sz="1600" b="1" u="sng" dirty="0" err="1"/>
              <a:t>micropyme</a:t>
            </a:r>
            <a:r>
              <a:rPr lang="es-ES" sz="1600" b="1" dirty="0"/>
              <a:t> </a:t>
            </a:r>
            <a:r>
              <a:rPr lang="es-ES" sz="1600" dirty="0"/>
              <a:t>generalmente se define como una empresa de </a:t>
            </a:r>
            <a:r>
              <a:rPr lang="es-ES" sz="1600" b="1" dirty="0"/>
              <a:t>hasta cinco trabajadores</a:t>
            </a:r>
            <a:r>
              <a:rPr lang="es-ES" sz="1600" dirty="0"/>
              <a:t> contratados en plantilla.</a:t>
            </a:r>
          </a:p>
          <a:p>
            <a:endParaRPr lang="es-ES" dirty="0"/>
          </a:p>
        </p:txBody>
      </p:sp>
      <p:sp>
        <p:nvSpPr>
          <p:cNvPr id="8" name="CuadroTexto 7"/>
          <p:cNvSpPr txBox="1"/>
          <p:nvPr/>
        </p:nvSpPr>
        <p:spPr>
          <a:xfrm>
            <a:off x="1045028" y="3749580"/>
            <a:ext cx="7450068" cy="2831544"/>
          </a:xfrm>
          <a:prstGeom prst="rect">
            <a:avLst/>
          </a:prstGeom>
          <a:noFill/>
        </p:spPr>
        <p:txBody>
          <a:bodyPr wrap="square" rtlCol="0">
            <a:spAutoFit/>
          </a:bodyPr>
          <a:lstStyle/>
          <a:p>
            <a:pPr lvl="0" algn="just"/>
            <a:r>
              <a:rPr lang="es-ES" sz="1600" b="1" u="sng" dirty="0"/>
              <a:t>Empresa unipersonal</a:t>
            </a:r>
            <a:r>
              <a:rPr lang="es-ES" sz="1600" b="1" dirty="0"/>
              <a:t> </a:t>
            </a:r>
            <a:r>
              <a:rPr lang="es-ES" sz="1600" dirty="0"/>
              <a:t>puede ser una S.L. (sociedad limitada) con un socio único. Generalmente es una </a:t>
            </a:r>
            <a:r>
              <a:rPr lang="es-ES" sz="1600" b="1" dirty="0"/>
              <a:t>persona física </a:t>
            </a:r>
            <a:r>
              <a:rPr lang="es-ES" sz="1600" dirty="0"/>
              <a:t>y la mayoría tienen un solo trabajador o de 1 a 5 trabajadores y son </a:t>
            </a:r>
            <a:r>
              <a:rPr lang="es-ES" sz="1600" b="1" dirty="0" err="1"/>
              <a:t>micropymes</a:t>
            </a:r>
            <a:r>
              <a:rPr lang="es-ES" sz="1600" dirty="0"/>
              <a:t>.</a:t>
            </a:r>
          </a:p>
          <a:p>
            <a:pPr algn="just"/>
            <a:r>
              <a:rPr lang="es-ES" sz="1600" dirty="0"/>
              <a:t>No obstante, también hay grandes empresas como Orange con un único socio (persona jurídica) que es France Telecom. No estamos hablando de empresas unipersonales en términos estrictamente jurídicos en este artículo sino que estamos hablando de empresas "</a:t>
            </a:r>
            <a:r>
              <a:rPr lang="es-ES" sz="1600" i="1" dirty="0"/>
              <a:t>de una persona física</a:t>
            </a:r>
            <a:r>
              <a:rPr lang="es-ES" sz="1600" dirty="0"/>
              <a:t>". Por último, existen S.L. que son "</a:t>
            </a:r>
            <a:r>
              <a:rPr lang="es-ES" sz="1600" i="1" dirty="0"/>
              <a:t>falsas S.L.</a:t>
            </a:r>
            <a:r>
              <a:rPr lang="es-ES" sz="1600" dirty="0"/>
              <a:t>" porque en realidad las lleva una persona y operan como sociedad de un trabajador pero hay un segundo socio que ha comprado, por ejemplo, </a:t>
            </a:r>
            <a:r>
              <a:rPr lang="es-ES" sz="1600" b="1" dirty="0"/>
              <a:t>una acción </a:t>
            </a:r>
            <a:r>
              <a:rPr lang="es-ES" sz="1600" dirty="0"/>
              <a:t>para que la sociedad no tenga que llamarse S.L.U. (sociedad limitada unipersonal).</a:t>
            </a:r>
          </a:p>
          <a:p>
            <a:endParaRPr lang="es-ES" dirty="0"/>
          </a:p>
        </p:txBody>
      </p:sp>
      <p:pic>
        <p:nvPicPr>
          <p:cNvPr id="11" name="Imagen 10"/>
          <p:cNvPicPr>
            <a:picLocks noChangeAspect="1"/>
          </p:cNvPicPr>
          <p:nvPr/>
        </p:nvPicPr>
        <p:blipFill>
          <a:blip r:embed="rId2"/>
          <a:stretch>
            <a:fillRect/>
          </a:stretch>
        </p:blipFill>
        <p:spPr>
          <a:xfrm>
            <a:off x="7572350" y="169378"/>
            <a:ext cx="1266850" cy="269142"/>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9" y="115953"/>
            <a:ext cx="793649" cy="617113"/>
          </a:xfrm>
          <a:prstGeom prst="rect">
            <a:avLst/>
          </a:prstGeom>
        </p:spPr>
      </p:pic>
    </p:spTree>
    <p:extLst>
      <p:ext uri="{BB962C8B-B14F-4D97-AF65-F5344CB8AC3E}">
        <p14:creationId xmlns:p14="http://schemas.microsoft.com/office/powerpoint/2010/main" val="147775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7368" y="1102817"/>
            <a:ext cx="4851777" cy="646331"/>
          </a:xfrm>
          <a:prstGeom prst="rect">
            <a:avLst/>
          </a:prstGeom>
          <a:noFill/>
        </p:spPr>
        <p:txBody>
          <a:bodyPr wrap="none" rtlCol="0">
            <a:spAutoFit/>
          </a:bodyPr>
          <a:lstStyle/>
          <a:p>
            <a:r>
              <a:rPr lang="es-ES" b="1" u="sng" dirty="0">
                <a:solidFill>
                  <a:schemeClr val="accent2">
                    <a:lumMod val="60000"/>
                    <a:lumOff val="40000"/>
                  </a:schemeClr>
                </a:solidFill>
              </a:rPr>
              <a:t>4.2.- ¿Qué son las microempresas de traducción?</a:t>
            </a:r>
            <a:endParaRPr lang="es-ES" dirty="0">
              <a:solidFill>
                <a:schemeClr val="accent2">
                  <a:lumMod val="60000"/>
                  <a:lumOff val="40000"/>
                </a:schemeClr>
              </a:solidFill>
            </a:endParaRPr>
          </a:p>
          <a:p>
            <a:endParaRPr lang="es-ES" dirty="0"/>
          </a:p>
        </p:txBody>
      </p:sp>
      <p:sp>
        <p:nvSpPr>
          <p:cNvPr id="3" name="CuadroTexto 2"/>
          <p:cNvSpPr txBox="1"/>
          <p:nvPr/>
        </p:nvSpPr>
        <p:spPr>
          <a:xfrm>
            <a:off x="377368" y="1411737"/>
            <a:ext cx="8345715" cy="1354217"/>
          </a:xfrm>
          <a:prstGeom prst="rect">
            <a:avLst/>
          </a:prstGeom>
          <a:noFill/>
        </p:spPr>
        <p:txBody>
          <a:bodyPr wrap="square" rtlCol="0">
            <a:spAutoFit/>
          </a:bodyPr>
          <a:lstStyle/>
          <a:p>
            <a:pPr algn="just"/>
            <a:r>
              <a:rPr lang="es-ES" sz="1600" dirty="0"/>
              <a:t>Son empresas de traducción en las que </a:t>
            </a:r>
            <a:r>
              <a:rPr lang="es-ES" sz="1600" b="1" dirty="0"/>
              <a:t>una persona </a:t>
            </a:r>
            <a:r>
              <a:rPr lang="es-ES" sz="1600" dirty="0"/>
              <a:t>(que puede ser traductora o no) ofrece servicios que tradicionalmente estaban reservados a las agencias de traducción.</a:t>
            </a:r>
          </a:p>
          <a:p>
            <a:pPr algn="just"/>
            <a:r>
              <a:rPr lang="es-ES" sz="1600" dirty="0"/>
              <a:t>Eso, en líneas generales, porque también se dan casos (como el mío hasta hace poco) donde un traductor se convierte en S.L. y esto puede deberse a:</a:t>
            </a:r>
          </a:p>
          <a:p>
            <a:endParaRPr lang="es-ES" dirty="0"/>
          </a:p>
        </p:txBody>
      </p:sp>
      <p:sp>
        <p:nvSpPr>
          <p:cNvPr id="4" name="Rectángulo redondeado 3"/>
          <p:cNvSpPr/>
          <p:nvPr/>
        </p:nvSpPr>
        <p:spPr>
          <a:xfrm>
            <a:off x="377368" y="1411737"/>
            <a:ext cx="8490859" cy="108472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377368" y="3775141"/>
            <a:ext cx="3962403" cy="1846659"/>
          </a:xfrm>
          <a:prstGeom prst="rect">
            <a:avLst/>
          </a:prstGeom>
          <a:noFill/>
        </p:spPr>
        <p:txBody>
          <a:bodyPr wrap="square" rtlCol="0">
            <a:spAutoFit/>
          </a:bodyPr>
          <a:lstStyle/>
          <a:p>
            <a:pPr algn="just"/>
            <a:r>
              <a:rPr lang="es-ES" sz="1600" b="1" dirty="0"/>
              <a:t>Fiscalidad</a:t>
            </a:r>
            <a:r>
              <a:rPr lang="es-ES" sz="1600" dirty="0"/>
              <a:t>: porque generalmente se pone un límite en unos 40-50 mil euros anuales de facturación para los autónomos y, a partir de ese límite se suele decir que interesa ser sociedad, aunque la sociedad conlleve mayores gastos en principio.</a:t>
            </a:r>
          </a:p>
          <a:p>
            <a:endParaRPr lang="es-ES" dirty="0"/>
          </a:p>
        </p:txBody>
      </p:sp>
      <p:sp>
        <p:nvSpPr>
          <p:cNvPr id="7" name="CuadroTexto 6"/>
          <p:cNvSpPr txBox="1"/>
          <p:nvPr/>
        </p:nvSpPr>
        <p:spPr>
          <a:xfrm>
            <a:off x="4924345" y="3775141"/>
            <a:ext cx="3798738" cy="1846659"/>
          </a:xfrm>
          <a:prstGeom prst="rect">
            <a:avLst/>
          </a:prstGeom>
          <a:noFill/>
        </p:spPr>
        <p:txBody>
          <a:bodyPr wrap="square" rtlCol="0">
            <a:spAutoFit/>
          </a:bodyPr>
          <a:lstStyle/>
          <a:p>
            <a:pPr algn="just"/>
            <a:r>
              <a:rPr lang="es-ES" sz="1600" b="1" dirty="0"/>
              <a:t>Por imagen</a:t>
            </a:r>
            <a:r>
              <a:rPr lang="es-ES" sz="1600" dirty="0"/>
              <a:t>: porque no se venden los servicios de la misma manera a clientes de empresas como "Pepita la traductora" que como "Pepita de Oro, S.L." y generalmente se paga más a la empresa (aunque sea por motivos puramente de psicología).</a:t>
            </a:r>
          </a:p>
          <a:p>
            <a:endParaRPr lang="es-ES" dirty="0"/>
          </a:p>
        </p:txBody>
      </p:sp>
      <p:sp>
        <p:nvSpPr>
          <p:cNvPr id="8" name="Flecha abajo 7"/>
          <p:cNvSpPr/>
          <p:nvPr/>
        </p:nvSpPr>
        <p:spPr>
          <a:xfrm>
            <a:off x="1799771" y="2902857"/>
            <a:ext cx="362857" cy="68217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bajo 8"/>
          <p:cNvSpPr/>
          <p:nvPr/>
        </p:nvSpPr>
        <p:spPr>
          <a:xfrm>
            <a:off x="6642285" y="2902857"/>
            <a:ext cx="362857" cy="68217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2"/>
          <a:stretch>
            <a:fillRect/>
          </a:stretch>
        </p:blipFill>
        <p:spPr>
          <a:xfrm>
            <a:off x="7601377" y="303948"/>
            <a:ext cx="1266850" cy="269142"/>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324" y="129963"/>
            <a:ext cx="793649" cy="617113"/>
          </a:xfrm>
          <a:prstGeom prst="rect">
            <a:avLst/>
          </a:prstGeom>
        </p:spPr>
      </p:pic>
    </p:spTree>
    <p:extLst>
      <p:ext uri="{BB962C8B-B14F-4D97-AF65-F5344CB8AC3E}">
        <p14:creationId xmlns:p14="http://schemas.microsoft.com/office/powerpoint/2010/main" val="275622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80554" y="536583"/>
            <a:ext cx="6091796" cy="369332"/>
          </a:xfrm>
          <a:prstGeom prst="rect">
            <a:avLst/>
          </a:prstGeom>
          <a:noFill/>
        </p:spPr>
        <p:txBody>
          <a:bodyPr wrap="none" rtlCol="0">
            <a:spAutoFit/>
          </a:bodyPr>
          <a:lstStyle/>
          <a:p>
            <a:r>
              <a:rPr lang="es-ES" b="1" u="sng" dirty="0">
                <a:solidFill>
                  <a:schemeClr val="accent2">
                    <a:lumMod val="60000"/>
                    <a:lumOff val="40000"/>
                  </a:schemeClr>
                </a:solidFill>
              </a:rPr>
              <a:t>4.3.- Microempresas que operan como agencias de traducción</a:t>
            </a:r>
            <a:endParaRPr lang="es-ES" dirty="0">
              <a:solidFill>
                <a:schemeClr val="accent2">
                  <a:lumMod val="60000"/>
                  <a:lumOff val="40000"/>
                </a:schemeClr>
              </a:solidFill>
            </a:endParaRPr>
          </a:p>
        </p:txBody>
      </p:sp>
      <p:sp>
        <p:nvSpPr>
          <p:cNvPr id="3" name="CuadroTexto 2"/>
          <p:cNvSpPr txBox="1"/>
          <p:nvPr/>
        </p:nvSpPr>
        <p:spPr>
          <a:xfrm>
            <a:off x="934165" y="1310217"/>
            <a:ext cx="7184573" cy="2339102"/>
          </a:xfrm>
          <a:prstGeom prst="rect">
            <a:avLst/>
          </a:prstGeom>
          <a:noFill/>
        </p:spPr>
        <p:txBody>
          <a:bodyPr wrap="square" rtlCol="0">
            <a:spAutoFit/>
          </a:bodyPr>
          <a:lstStyle/>
          <a:p>
            <a:pPr algn="just"/>
            <a:r>
              <a:rPr lang="es-ES" sz="1600" dirty="0" smtClean="0"/>
              <a:t>Son </a:t>
            </a:r>
            <a:r>
              <a:rPr lang="es-ES" sz="1600" dirty="0"/>
              <a:t>un </a:t>
            </a:r>
            <a:r>
              <a:rPr lang="es-ES" sz="1600" b="1" dirty="0"/>
              <a:t>híbrido</a:t>
            </a:r>
            <a:r>
              <a:rPr lang="es-ES" sz="1600" dirty="0"/>
              <a:t> entre empresa de traducción tradicional (agencia) y traductor </a:t>
            </a:r>
            <a:r>
              <a:rPr lang="es-ES" sz="1600" dirty="0" err="1"/>
              <a:t>freelance</a:t>
            </a:r>
            <a:r>
              <a:rPr lang="es-ES" sz="1600" dirty="0"/>
              <a:t> o autónomo</a:t>
            </a:r>
            <a:r>
              <a:rPr lang="es-ES" sz="1600" dirty="0" smtClean="0"/>
              <a:t>;</a:t>
            </a:r>
            <a:endParaRPr lang="es-ES" sz="1600" dirty="0"/>
          </a:p>
          <a:p>
            <a:pPr algn="just"/>
            <a:r>
              <a:rPr lang="es-ES" sz="1600" dirty="0" smtClean="0"/>
              <a:t>Es </a:t>
            </a:r>
            <a:r>
              <a:rPr lang="es-ES" sz="1600" dirty="0"/>
              <a:t>habitual que comercialicen sus servicios casi exclusivamente a través de </a:t>
            </a:r>
            <a:r>
              <a:rPr lang="es-ES" sz="1600" b="1" dirty="0"/>
              <a:t>Internet</a:t>
            </a:r>
            <a:r>
              <a:rPr lang="es-ES" sz="1600" dirty="0"/>
              <a:t>, sin ningún tipo de presencia física o una presencia física muy reducida en todo caso</a:t>
            </a:r>
            <a:r>
              <a:rPr lang="es-ES" sz="1600" dirty="0" smtClean="0"/>
              <a:t>;</a:t>
            </a:r>
            <a:endParaRPr lang="es-ES" sz="1600" dirty="0"/>
          </a:p>
          <a:p>
            <a:pPr algn="just"/>
            <a:r>
              <a:rPr lang="es-ES" sz="1600" dirty="0" smtClean="0"/>
              <a:t> Y</a:t>
            </a:r>
            <a:r>
              <a:rPr lang="es-ES" sz="1600" dirty="0"/>
              <a:t>, sin embargo: </a:t>
            </a:r>
            <a:r>
              <a:rPr lang="es-ES" sz="1600" b="1" dirty="0"/>
              <a:t>operan en (aparente) igualdad de condiciones</a:t>
            </a:r>
            <a:r>
              <a:rPr lang="es-ES" sz="1600" dirty="0"/>
              <a:t> con las agencias (sobre todo medianas) de traducción, </a:t>
            </a:r>
            <a:r>
              <a:rPr lang="es-ES" sz="1600" b="1" dirty="0"/>
              <a:t>compitiendo en el mismo mercado</a:t>
            </a:r>
            <a:r>
              <a:rPr lang="es-ES" sz="1600" dirty="0" smtClean="0"/>
              <a:t>;</a:t>
            </a:r>
            <a:endParaRPr lang="es-ES" sz="1600" dirty="0"/>
          </a:p>
          <a:p>
            <a:pPr algn="just"/>
            <a:r>
              <a:rPr lang="es-ES" sz="1600" dirty="0" smtClean="0"/>
              <a:t> Pueden </a:t>
            </a:r>
            <a:r>
              <a:rPr lang="es-ES" sz="1600" dirty="0"/>
              <a:t>tener una oficina o bien el dueño o la dueña (generalmente es dueña) </a:t>
            </a:r>
            <a:r>
              <a:rPr lang="es-ES" sz="1600" dirty="0" smtClean="0"/>
              <a:t>puede </a:t>
            </a:r>
            <a:r>
              <a:rPr lang="es-ES" sz="1600" dirty="0"/>
              <a:t>tener la oficina en su</a:t>
            </a:r>
            <a:r>
              <a:rPr lang="es-ES" sz="1600" b="1" dirty="0"/>
              <a:t> casa</a:t>
            </a:r>
            <a:r>
              <a:rPr lang="es-ES" sz="1600" dirty="0"/>
              <a:t>.</a:t>
            </a:r>
          </a:p>
          <a:p>
            <a:endParaRPr lang="es-ES" dirty="0"/>
          </a:p>
        </p:txBody>
      </p:sp>
      <p:sp>
        <p:nvSpPr>
          <p:cNvPr id="4" name="CuadroTexto 3"/>
          <p:cNvSpPr txBox="1"/>
          <p:nvPr/>
        </p:nvSpPr>
        <p:spPr>
          <a:xfrm>
            <a:off x="2626358" y="3911355"/>
            <a:ext cx="2995115" cy="646331"/>
          </a:xfrm>
          <a:prstGeom prst="rect">
            <a:avLst/>
          </a:prstGeom>
          <a:noFill/>
        </p:spPr>
        <p:txBody>
          <a:bodyPr wrap="none" rtlCol="0">
            <a:spAutoFit/>
          </a:bodyPr>
          <a:lstStyle/>
          <a:p>
            <a:r>
              <a:rPr lang="es-ES" b="1" u="sng" dirty="0">
                <a:solidFill>
                  <a:schemeClr val="accent2">
                    <a:lumMod val="60000"/>
                    <a:lumOff val="40000"/>
                  </a:schemeClr>
                </a:solidFill>
              </a:rPr>
              <a:t>4.4.- Formas sociales posibles</a:t>
            </a:r>
            <a:endParaRPr lang="es-ES" dirty="0">
              <a:solidFill>
                <a:schemeClr val="accent2">
                  <a:lumMod val="60000"/>
                  <a:lumOff val="40000"/>
                </a:schemeClr>
              </a:solidFill>
            </a:endParaRPr>
          </a:p>
          <a:p>
            <a:endParaRPr lang="es-ES" dirty="0"/>
          </a:p>
        </p:txBody>
      </p:sp>
      <p:sp>
        <p:nvSpPr>
          <p:cNvPr id="5" name="CuadroTexto 4"/>
          <p:cNvSpPr txBox="1"/>
          <p:nvPr/>
        </p:nvSpPr>
        <p:spPr>
          <a:xfrm>
            <a:off x="885368" y="4518856"/>
            <a:ext cx="7783376" cy="1600438"/>
          </a:xfrm>
          <a:prstGeom prst="rect">
            <a:avLst/>
          </a:prstGeom>
          <a:noFill/>
        </p:spPr>
        <p:txBody>
          <a:bodyPr wrap="square" rtlCol="0">
            <a:spAutoFit/>
          </a:bodyPr>
          <a:lstStyle/>
          <a:p>
            <a:pPr algn="just"/>
            <a:r>
              <a:rPr lang="es-ES" sz="1600" dirty="0" smtClean="0"/>
              <a:t> Pueden ser </a:t>
            </a:r>
            <a:r>
              <a:rPr lang="es-ES" sz="1600" b="1" dirty="0" smtClean="0"/>
              <a:t>autónomos</a:t>
            </a:r>
            <a:r>
              <a:rPr lang="es-ES" sz="1600" dirty="0" smtClean="0"/>
              <a:t> que facturan con su NIF y un nombre o marca;</a:t>
            </a:r>
          </a:p>
          <a:p>
            <a:pPr algn="just"/>
            <a:r>
              <a:rPr lang="es-ES" sz="1600" dirty="0" smtClean="0"/>
              <a:t> Frecuentemente son </a:t>
            </a:r>
            <a:r>
              <a:rPr lang="es-ES" sz="1600" b="1" dirty="0" smtClean="0"/>
              <a:t>S.L. (sociedades limitadas)</a:t>
            </a:r>
            <a:r>
              <a:rPr lang="es-ES" sz="1600" dirty="0" smtClean="0"/>
              <a:t> en España;</a:t>
            </a:r>
          </a:p>
          <a:p>
            <a:pPr algn="just"/>
            <a:r>
              <a:rPr lang="es-ES" sz="1600" dirty="0" smtClean="0"/>
              <a:t> </a:t>
            </a:r>
            <a:r>
              <a:rPr lang="es-ES" sz="1600" dirty="0"/>
              <a:t>Existen formas sociales menos comunes como las </a:t>
            </a:r>
            <a:r>
              <a:rPr lang="es-ES" sz="1600" b="1" dirty="0"/>
              <a:t>sociedades civiles</a:t>
            </a:r>
            <a:r>
              <a:rPr lang="es-ES" sz="1600" dirty="0"/>
              <a:t>, pero son muy poco frecuentes y – </a:t>
            </a:r>
            <a:r>
              <a:rPr lang="es-ES" sz="1600" i="1" dirty="0"/>
              <a:t>a partir de 2015</a:t>
            </a:r>
            <a:r>
              <a:rPr lang="es-ES" sz="1600" dirty="0"/>
              <a:t> – existen pocos incentivos ya que tributarán por el Impuesto de Sociedades como las Sociedades Limitadas.</a:t>
            </a:r>
          </a:p>
          <a:p>
            <a:endParaRPr lang="es-ES" dirty="0"/>
          </a:p>
        </p:txBody>
      </p:sp>
      <p:sp>
        <p:nvSpPr>
          <p:cNvPr id="6" name="Circular 5"/>
          <p:cNvSpPr/>
          <p:nvPr/>
        </p:nvSpPr>
        <p:spPr>
          <a:xfrm>
            <a:off x="725712" y="1353759"/>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Circular 6"/>
          <p:cNvSpPr/>
          <p:nvPr/>
        </p:nvSpPr>
        <p:spPr>
          <a:xfrm>
            <a:off x="711198" y="1840321"/>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Circular 7"/>
          <p:cNvSpPr/>
          <p:nvPr/>
        </p:nvSpPr>
        <p:spPr>
          <a:xfrm>
            <a:off x="725712" y="2831526"/>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Circular 8"/>
          <p:cNvSpPr/>
          <p:nvPr/>
        </p:nvSpPr>
        <p:spPr>
          <a:xfrm>
            <a:off x="711196" y="2317243"/>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Circular 9"/>
          <p:cNvSpPr/>
          <p:nvPr/>
        </p:nvSpPr>
        <p:spPr>
          <a:xfrm>
            <a:off x="725709" y="5094998"/>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Circular 10"/>
          <p:cNvSpPr/>
          <p:nvPr/>
        </p:nvSpPr>
        <p:spPr>
          <a:xfrm>
            <a:off x="711193" y="4857449"/>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Circular 11"/>
          <p:cNvSpPr/>
          <p:nvPr/>
        </p:nvSpPr>
        <p:spPr>
          <a:xfrm>
            <a:off x="725709" y="4608324"/>
            <a:ext cx="174172" cy="159657"/>
          </a:xfrm>
          <a:prstGeom prst="pi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 name="Imagen 12"/>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293737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95914" y="1026664"/>
            <a:ext cx="1803058" cy="646331"/>
          </a:xfrm>
          <a:prstGeom prst="rect">
            <a:avLst/>
          </a:prstGeom>
          <a:noFill/>
        </p:spPr>
        <p:txBody>
          <a:bodyPr wrap="none" rtlCol="0">
            <a:spAutoFit/>
          </a:bodyPr>
          <a:lstStyle/>
          <a:p>
            <a:r>
              <a:rPr lang="es-ES" b="1" dirty="0">
                <a:solidFill>
                  <a:schemeClr val="accent2">
                    <a:lumMod val="60000"/>
                    <a:lumOff val="40000"/>
                  </a:schemeClr>
                </a:solidFill>
              </a:rPr>
              <a:t>4.4.1. – LECTURA</a:t>
            </a:r>
            <a:endParaRPr lang="es-ES" dirty="0">
              <a:solidFill>
                <a:schemeClr val="accent2">
                  <a:lumMod val="60000"/>
                  <a:lumOff val="40000"/>
                </a:schemeClr>
              </a:solidFill>
            </a:endParaRPr>
          </a:p>
          <a:p>
            <a:endParaRPr lang="es-ES" dirty="0">
              <a:solidFill>
                <a:schemeClr val="accent2">
                  <a:lumMod val="60000"/>
                  <a:lumOff val="40000"/>
                </a:schemeClr>
              </a:solidFill>
            </a:endParaRPr>
          </a:p>
        </p:txBody>
      </p:sp>
      <p:sp>
        <p:nvSpPr>
          <p:cNvPr id="4" name="CuadroTexto 3"/>
          <p:cNvSpPr txBox="1"/>
          <p:nvPr/>
        </p:nvSpPr>
        <p:spPr>
          <a:xfrm>
            <a:off x="1045028" y="1633302"/>
            <a:ext cx="7053944" cy="4308872"/>
          </a:xfrm>
          <a:prstGeom prst="rect">
            <a:avLst/>
          </a:prstGeom>
          <a:noFill/>
        </p:spPr>
        <p:txBody>
          <a:bodyPr wrap="square" rtlCol="0">
            <a:spAutoFit/>
          </a:bodyPr>
          <a:lstStyle/>
          <a:p>
            <a:pPr algn="just"/>
            <a:r>
              <a:rPr lang="es-ES" sz="1600" dirty="0"/>
              <a:t>Para la lectura recomiendo el manual de </a:t>
            </a:r>
            <a:r>
              <a:rPr lang="es-ES" sz="1600" b="1" dirty="0"/>
              <a:t>Mujeres en Igualdad</a:t>
            </a:r>
            <a:r>
              <a:rPr lang="es-ES" sz="1600" dirty="0"/>
              <a:t> sobre el emprendimiento. La información del programa de Mujeres en Igualdad se encuentra en su página web: http://confmuj.wix.com/emprende</a:t>
            </a:r>
          </a:p>
          <a:p>
            <a:pPr algn="just"/>
            <a:r>
              <a:rPr lang="es-ES" sz="1600" dirty="0"/>
              <a:t>En la </a:t>
            </a:r>
            <a:r>
              <a:rPr lang="es-ES" sz="1600" u="sng" dirty="0">
                <a:hlinkClick r:id="rId2"/>
              </a:rPr>
              <a:t>Guía de Apoyo – fomento del emprendimiento joven</a:t>
            </a:r>
            <a:r>
              <a:rPr lang="es-ES" sz="1600" dirty="0"/>
              <a:t> se da una información muy amplia sobre las formas sociales posibles. La lectura sería interesante complementarla con la lectura de las últimas novedades de 2015 para la tributación de sociedades. Estas novedades, fruto de la nueva Ley 27/2014 del Impuesto sobre Sociedades incluye como novedad para las sociedades que ahora las Sociedades Civiles (S.C.) tributan sociedades si tienen objeto mercantil.</a:t>
            </a:r>
          </a:p>
          <a:p>
            <a:pPr algn="just"/>
            <a:r>
              <a:rPr lang="es-ES" sz="1600" dirty="0"/>
              <a:t>Es poco frecuente la forma social de Sociedad Civil en traducción, pero un ejemplo es la empresa “</a:t>
            </a:r>
            <a:r>
              <a:rPr lang="es-ES" sz="1600" u="sng" dirty="0">
                <a:hlinkClick r:id="rId3"/>
              </a:rPr>
              <a:t>Somos Traductores</a:t>
            </a:r>
            <a:r>
              <a:rPr lang="es-ES" sz="1600" dirty="0"/>
              <a:t>” que ahora tendrá que tributar sociedades con la nueva ley vigente.</a:t>
            </a:r>
          </a:p>
          <a:p>
            <a:pPr algn="just"/>
            <a:r>
              <a:rPr lang="es-ES" sz="1600" dirty="0"/>
              <a:t>Para esta lectura tendréis que </a:t>
            </a:r>
            <a:r>
              <a:rPr lang="es-ES" sz="1600" b="1" dirty="0"/>
              <a:t>leer de la guía las páginas 63 a 97</a:t>
            </a:r>
            <a:r>
              <a:rPr lang="es-ES" sz="1600" dirty="0"/>
              <a:t> sobre los tipos de sociedades existentes. </a:t>
            </a:r>
          </a:p>
          <a:p>
            <a:pPr algn="just"/>
            <a:r>
              <a:rPr lang="es-ES" sz="1600" dirty="0"/>
              <a:t>¡Leedlo atentamente porque luego se pregunta en el cuestionario de autoevaluación!</a:t>
            </a:r>
          </a:p>
          <a:p>
            <a:endParaRPr lang="es-ES" dirty="0"/>
          </a:p>
        </p:txBody>
      </p:sp>
      <p:sp>
        <p:nvSpPr>
          <p:cNvPr id="5" name="Rectángulo 4"/>
          <p:cNvSpPr/>
          <p:nvPr/>
        </p:nvSpPr>
        <p:spPr>
          <a:xfrm>
            <a:off x="609599" y="1349830"/>
            <a:ext cx="7866743" cy="4592344"/>
          </a:xfrm>
          <a:prstGeom prst="rect">
            <a:avLst/>
          </a:prstGeom>
          <a:noFill/>
          <a:ln>
            <a:solidFill>
              <a:schemeClr val="accent2">
                <a:lumMod val="60000"/>
                <a:lumOff val="4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4"/>
          <a:stretch>
            <a:fillRect/>
          </a:stretch>
        </p:blipFill>
        <p:spPr>
          <a:xfrm>
            <a:off x="7572350" y="169378"/>
            <a:ext cx="1266850" cy="269142"/>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408" y="169378"/>
            <a:ext cx="793649" cy="617113"/>
          </a:xfrm>
          <a:prstGeom prst="rect">
            <a:avLst/>
          </a:prstGeom>
        </p:spPr>
      </p:pic>
    </p:spTree>
    <p:extLst>
      <p:ext uri="{BB962C8B-B14F-4D97-AF65-F5344CB8AC3E}">
        <p14:creationId xmlns:p14="http://schemas.microsoft.com/office/powerpoint/2010/main" val="290172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55463" y="1013973"/>
            <a:ext cx="8432799" cy="5235807"/>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1030512" y="661780"/>
            <a:ext cx="3949351" cy="646331"/>
          </a:xfrm>
          <a:prstGeom prst="rect">
            <a:avLst/>
          </a:prstGeom>
          <a:noFill/>
        </p:spPr>
        <p:txBody>
          <a:bodyPr wrap="none" rtlCol="0">
            <a:spAutoFit/>
          </a:bodyPr>
          <a:lstStyle/>
          <a:p>
            <a:r>
              <a:rPr lang="es-ES" b="1" u="sng" dirty="0">
                <a:solidFill>
                  <a:schemeClr val="accent2">
                    <a:lumMod val="60000"/>
                    <a:lumOff val="40000"/>
                  </a:schemeClr>
                </a:solidFill>
              </a:rPr>
              <a:t>4.5.- Ventajas de ser una microempresa</a:t>
            </a:r>
            <a:endParaRPr lang="es-ES" dirty="0">
              <a:solidFill>
                <a:schemeClr val="accent2">
                  <a:lumMod val="60000"/>
                  <a:lumOff val="40000"/>
                </a:schemeClr>
              </a:solidFill>
            </a:endParaRPr>
          </a:p>
          <a:p>
            <a:endParaRPr lang="es-ES" dirty="0"/>
          </a:p>
        </p:txBody>
      </p:sp>
      <p:sp>
        <p:nvSpPr>
          <p:cNvPr id="3" name="CuadroTexto 2"/>
          <p:cNvSpPr txBox="1"/>
          <p:nvPr/>
        </p:nvSpPr>
        <p:spPr>
          <a:xfrm>
            <a:off x="522512" y="1372045"/>
            <a:ext cx="7782161" cy="4801314"/>
          </a:xfrm>
          <a:prstGeom prst="rect">
            <a:avLst/>
          </a:prstGeom>
          <a:noFill/>
          <a:ln>
            <a:noFill/>
          </a:ln>
        </p:spPr>
        <p:txBody>
          <a:bodyPr wrap="square" rtlCol="0">
            <a:spAutoFit/>
          </a:bodyPr>
          <a:lstStyle/>
          <a:p>
            <a:pPr algn="just"/>
            <a:r>
              <a:rPr lang="es-ES" dirty="0"/>
              <a:t>En otros países existen desgravaciones, techos de facturación o exenciones de facturar IVA (</a:t>
            </a:r>
            <a:r>
              <a:rPr lang="es-ES" i="1" dirty="0"/>
              <a:t>impuesto sobre el valor añadido</a:t>
            </a:r>
            <a:r>
              <a:rPr lang="es-ES" dirty="0"/>
              <a:t>) para microempresas o pequeños empresarios que en España no tenemos (por ejemplo, en Reino Unido, Alemania y Francia).</a:t>
            </a:r>
          </a:p>
          <a:p>
            <a:pPr algn="just"/>
            <a:r>
              <a:rPr lang="es-ES" dirty="0"/>
              <a:t>Estas ventajas pueden ir desde pagar muy pocos impuestos si no se llega a un determinado volumen de negocio o no tener la obligación de cobrar IVA a los clientes si la facturación de la empresa es inferior a un límite.</a:t>
            </a:r>
          </a:p>
          <a:p>
            <a:pPr algn="just"/>
            <a:r>
              <a:rPr lang="es-ES" dirty="0"/>
              <a:t>Otras ventajas pueden incluir rebajas en el tipo de impuestos sobre la renta o ayudas y bonificaciones para los gastos de seguridad social de la empresa.</a:t>
            </a:r>
          </a:p>
          <a:p>
            <a:pPr algn="just"/>
            <a:r>
              <a:rPr lang="es-ES" dirty="0"/>
              <a:t>En España existen </a:t>
            </a:r>
            <a:r>
              <a:rPr lang="es-ES" b="1" dirty="0"/>
              <a:t>pocas ventajas fiscales o casi ninguna </a:t>
            </a:r>
            <a:r>
              <a:rPr lang="es-ES" dirty="0"/>
              <a:t>de momento (</a:t>
            </a:r>
            <a:r>
              <a:rPr lang="es-ES" i="1" dirty="0"/>
              <a:t>y – de hecho – se ha igualado el tipo del impuesto de sociedades de grandes y pequeñas empresas en la última reforma fiscal de 2015</a:t>
            </a:r>
            <a:r>
              <a:rPr lang="es-ES" dirty="0"/>
              <a:t>) pero la </a:t>
            </a:r>
            <a:r>
              <a:rPr lang="es-ES" b="1" dirty="0"/>
              <a:t>tendencia debería ser</a:t>
            </a:r>
            <a:r>
              <a:rPr lang="es-ES" dirty="0"/>
              <a:t> que aumenten las ventajas concedidas a PYMES y microempresas por el peso de estas sociedades en nuestra economía y porque realmente realizan una aportación en términos de pago de impuestos, creación de empleo, innovación y competitividad.</a:t>
            </a:r>
          </a:p>
          <a:p>
            <a:endParaRPr lang="es-ES" dirty="0"/>
          </a:p>
        </p:txBody>
      </p:sp>
      <p:pic>
        <p:nvPicPr>
          <p:cNvPr id="7" name="Imagen 6"/>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394084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8" y="1206435"/>
            <a:ext cx="7532916" cy="5519344"/>
          </a:xfrm>
          <a:prstGeom prst="rect">
            <a:avLst/>
          </a:prstGeom>
          <a:effectLst>
            <a:softEdge rad="63500"/>
          </a:effectLst>
        </p:spPr>
      </p:pic>
      <p:sp>
        <p:nvSpPr>
          <p:cNvPr id="3" name="CuadroTexto 2"/>
          <p:cNvSpPr txBox="1"/>
          <p:nvPr/>
        </p:nvSpPr>
        <p:spPr>
          <a:xfrm>
            <a:off x="329291" y="159657"/>
            <a:ext cx="8296730" cy="1231106"/>
          </a:xfrm>
          <a:prstGeom prst="rect">
            <a:avLst/>
          </a:prstGeom>
          <a:noFill/>
        </p:spPr>
        <p:txBody>
          <a:bodyPr wrap="square" rtlCol="0">
            <a:spAutoFit/>
          </a:bodyPr>
          <a:lstStyle/>
          <a:p>
            <a:pPr algn="ctr"/>
            <a:r>
              <a:rPr lang="es-ES" sz="2800" b="1" u="sng" dirty="0">
                <a:solidFill>
                  <a:schemeClr val="accent2">
                    <a:lumMod val="60000"/>
                    <a:lumOff val="40000"/>
                  </a:schemeClr>
                </a:solidFill>
              </a:rPr>
              <a:t>4.5.- Curiosidades de las microempresas del sector de la traducción</a:t>
            </a:r>
            <a:endParaRPr lang="es-ES" sz="2800" dirty="0">
              <a:solidFill>
                <a:schemeClr val="accent2">
                  <a:lumMod val="60000"/>
                  <a:lumOff val="40000"/>
                </a:schemeClr>
              </a:solidFill>
            </a:endParaRPr>
          </a:p>
          <a:p>
            <a:endParaRPr lang="es-ES" dirty="0"/>
          </a:p>
        </p:txBody>
      </p:sp>
    </p:spTree>
    <p:extLst>
      <p:ext uri="{BB962C8B-B14F-4D97-AF65-F5344CB8AC3E}">
        <p14:creationId xmlns:p14="http://schemas.microsoft.com/office/powerpoint/2010/main" val="360861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61028" y="1059545"/>
            <a:ext cx="5434919" cy="4801314"/>
          </a:xfrm>
          <a:prstGeom prst="rect">
            <a:avLst/>
          </a:prstGeom>
          <a:noFill/>
        </p:spPr>
        <p:txBody>
          <a:bodyPr wrap="square" rtlCol="0">
            <a:spAutoFit/>
          </a:bodyPr>
          <a:lstStyle/>
          <a:p>
            <a:pPr algn="just"/>
            <a:r>
              <a:rPr lang="es-ES" dirty="0"/>
              <a:t>- Es frecuente que en sus nombres figuren palabras como "Global", "Mundial", "Universal" o que estén </a:t>
            </a:r>
            <a:r>
              <a:rPr lang="es-ES" i="1" dirty="0"/>
              <a:t>en inglés </a:t>
            </a:r>
            <a:r>
              <a:rPr lang="es-ES" dirty="0"/>
              <a:t>-- posiblemente para compensar el hecho del tamaño de la empresa;</a:t>
            </a:r>
          </a:p>
          <a:p>
            <a:pPr algn="just"/>
            <a:r>
              <a:rPr lang="es-ES" dirty="0"/>
              <a:t>- Los materiales promocionales siempre hablan de "nosotros" en plural aunque la empresa esté compuesta por una única persona y los correos electrónicos también los suelen escribir en plural;</a:t>
            </a:r>
          </a:p>
          <a:p>
            <a:pPr algn="just"/>
            <a:r>
              <a:rPr lang="es-ES" dirty="0"/>
              <a:t>- Es frecuente que </a:t>
            </a:r>
            <a:r>
              <a:rPr lang="es-ES" i="1" dirty="0"/>
              <a:t>no aparezcan </a:t>
            </a:r>
            <a:r>
              <a:rPr lang="es-ES" dirty="0"/>
              <a:t>en lugar muy visible los datos de los promotores o los currículos, fotos de trabajadores... para no dejar ver que hay una sola persona;</a:t>
            </a:r>
          </a:p>
          <a:p>
            <a:pPr algn="just"/>
            <a:r>
              <a:rPr lang="es-ES" dirty="0"/>
              <a:t>- No suelen tener trabajadores ni traductores en plantilla y es habitual que subcontraten trabajo a través de redes informales de contactos (amigos, ex-compañeros, asociaciones, reuniones, grupos).</a:t>
            </a:r>
          </a:p>
          <a:p>
            <a:endParaRPr lang="es-ES" dirty="0"/>
          </a:p>
        </p:txBody>
      </p:sp>
      <p:sp>
        <p:nvSpPr>
          <p:cNvPr id="3" name="Rectángulo 2"/>
          <p:cNvSpPr/>
          <p:nvPr/>
        </p:nvSpPr>
        <p:spPr>
          <a:xfrm>
            <a:off x="1320800" y="856343"/>
            <a:ext cx="87086" cy="500451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1531257" y="856343"/>
            <a:ext cx="87086" cy="500451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734457" y="856343"/>
            <a:ext cx="87086" cy="500451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307262" y="6261435"/>
            <a:ext cx="1266850" cy="26914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0" y="165621"/>
            <a:ext cx="793649" cy="617113"/>
          </a:xfrm>
          <a:prstGeom prst="rect">
            <a:avLst/>
          </a:prstGeom>
        </p:spPr>
      </p:pic>
    </p:spTree>
    <p:extLst>
      <p:ext uri="{BB962C8B-B14F-4D97-AF65-F5344CB8AC3E}">
        <p14:creationId xmlns:p14="http://schemas.microsoft.com/office/powerpoint/2010/main" val="50947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42276" y="1389899"/>
            <a:ext cx="7308576" cy="8746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es-ES" sz="1600" b="1" i="0" u="sng" dirty="0" smtClean="0">
                <a:effectLst/>
              </a:rPr>
              <a:t>Introducción a los servicios de traducción y los principales proveedores</a:t>
            </a:r>
            <a:r>
              <a:rPr lang="es-ES" sz="1600" b="1" u="sng" dirty="0" smtClean="0">
                <a:effectLst/>
              </a:rPr>
              <a:t>: </a:t>
            </a:r>
            <a:r>
              <a:rPr lang="es-ES" sz="1600" dirty="0" smtClean="0"/>
              <a:t>entender cómo surge la necesidad de traducción y los métodos de resolverla y quién o quiénes proveen estos servicios.</a:t>
            </a:r>
            <a:endParaRPr lang="es-ES" sz="1600" dirty="0"/>
          </a:p>
        </p:txBody>
      </p:sp>
      <p:sp>
        <p:nvSpPr>
          <p:cNvPr id="4" name="Rectángulo 3"/>
          <p:cNvSpPr/>
          <p:nvPr/>
        </p:nvSpPr>
        <p:spPr>
          <a:xfrm>
            <a:off x="1442276" y="2403690"/>
            <a:ext cx="7308575" cy="12192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es-ES" sz="1600" b="1" i="1" u="sng" dirty="0" smtClean="0"/>
          </a:p>
          <a:p>
            <a:pPr lvl="0"/>
            <a:r>
              <a:rPr lang="es-ES" sz="1600" b="1" i="1" u="sng" dirty="0" smtClean="0"/>
              <a:t>Formas </a:t>
            </a:r>
            <a:r>
              <a:rPr lang="es-ES" sz="1600" b="1" i="1" u="sng" dirty="0"/>
              <a:t>de prestación de servicios en España:</a:t>
            </a:r>
            <a:r>
              <a:rPr lang="es-ES" sz="1600" dirty="0"/>
              <a:t> empresas y autónomos y formas sociales de las empresas – los alumnos deberán obtener un somero conocimiento de las diferencias entre agencias de traducción y traductores </a:t>
            </a:r>
            <a:r>
              <a:rPr lang="es-ES" sz="1600" dirty="0" err="1"/>
              <a:t>freelance</a:t>
            </a:r>
            <a:r>
              <a:rPr lang="es-ES" sz="1600" dirty="0"/>
              <a:t> y las formas sociales bajo las que operan.</a:t>
            </a:r>
          </a:p>
          <a:p>
            <a:pPr algn="ctr"/>
            <a:endParaRPr lang="es-ES" dirty="0"/>
          </a:p>
        </p:txBody>
      </p:sp>
      <p:sp>
        <p:nvSpPr>
          <p:cNvPr id="5" name="Recortar rectángulo de esquina diagonal 4"/>
          <p:cNvSpPr/>
          <p:nvPr/>
        </p:nvSpPr>
        <p:spPr>
          <a:xfrm>
            <a:off x="650305" y="362779"/>
            <a:ext cx="2319130" cy="781876"/>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OBJETIVOS</a:t>
            </a:r>
            <a:endParaRPr lang="es-ES" sz="3200" dirty="0"/>
          </a:p>
        </p:txBody>
      </p:sp>
      <p:sp>
        <p:nvSpPr>
          <p:cNvPr id="9" name="Rectángulo 8"/>
          <p:cNvSpPr/>
          <p:nvPr/>
        </p:nvSpPr>
        <p:spPr>
          <a:xfrm>
            <a:off x="1442275" y="3901187"/>
            <a:ext cx="7308575" cy="11794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es-ES" sz="1600" b="1" i="1" u="sng" dirty="0" smtClean="0"/>
          </a:p>
          <a:p>
            <a:pPr lvl="0"/>
            <a:r>
              <a:rPr lang="es-ES" sz="1600" b="1" i="1" u="sng" dirty="0" smtClean="0"/>
              <a:t>Diferencias entre los principales tipos de proveedores externos de servicios de traducción</a:t>
            </a:r>
            <a:r>
              <a:rPr lang="es-ES" sz="1600" b="1" i="1" dirty="0" smtClean="0"/>
              <a:t>: </a:t>
            </a:r>
            <a:r>
              <a:rPr lang="es-ES" sz="1600" dirty="0" smtClean="0"/>
              <a:t>los alumnos deberán entender de modo muy general las diferencias que hay al contratar con un tipo de proveedor de servicios de traducción u otro, las ventajas y desventajas.</a:t>
            </a:r>
          </a:p>
          <a:p>
            <a:pPr algn="ctr"/>
            <a:endParaRPr lang="es-ES" dirty="0"/>
          </a:p>
        </p:txBody>
      </p:sp>
      <p:sp>
        <p:nvSpPr>
          <p:cNvPr id="12" name="Rectángulo 11"/>
          <p:cNvSpPr/>
          <p:nvPr/>
        </p:nvSpPr>
        <p:spPr>
          <a:xfrm>
            <a:off x="1442275" y="5358927"/>
            <a:ext cx="7308576" cy="12192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endParaRPr lang="es-ES" sz="1600" b="1" i="1" u="sng" dirty="0" smtClean="0"/>
          </a:p>
          <a:p>
            <a:pPr lvl="0"/>
            <a:r>
              <a:rPr lang="es-ES" sz="1600" b="1" i="1" u="sng" dirty="0" smtClean="0"/>
              <a:t>Retos </a:t>
            </a:r>
            <a:r>
              <a:rPr lang="es-ES" sz="1600" b="1" i="1" u="sng" dirty="0"/>
              <a:t>futuros de la industria de la </a:t>
            </a:r>
            <a:r>
              <a:rPr lang="es-ES" sz="1600" b="1" i="1" u="sng" dirty="0" smtClean="0"/>
              <a:t>traducción:</a:t>
            </a:r>
            <a:r>
              <a:rPr lang="es-ES" sz="1600" dirty="0" smtClean="0"/>
              <a:t> Deberá </a:t>
            </a:r>
            <a:r>
              <a:rPr lang="es-ES" sz="1600" dirty="0"/>
              <a:t>comprenderse qué retos plantea para la industria la organización de muchos proveedores en microempresas y las dificultades de llevar adelante una empresa de este tipo. En segundo lugar, los alumnos conocerán algunas opiniones de los retos planteados por la traducción automática (</a:t>
            </a:r>
            <a:r>
              <a:rPr lang="es-ES" sz="1600" i="1" dirty="0"/>
              <a:t>machine </a:t>
            </a:r>
            <a:r>
              <a:rPr lang="es-ES" sz="1600" i="1" dirty="0" err="1"/>
              <a:t>translation</a:t>
            </a:r>
            <a:r>
              <a:rPr lang="es-ES" sz="1600" i="1" dirty="0"/>
              <a:t> o “MT”</a:t>
            </a:r>
            <a:r>
              <a:rPr lang="es-ES" sz="1600" dirty="0"/>
              <a:t>).</a:t>
            </a:r>
          </a:p>
          <a:p>
            <a:pPr algn="ctr"/>
            <a:endParaRPr lang="es-ES" dirty="0"/>
          </a:p>
        </p:txBody>
      </p:sp>
      <p:sp>
        <p:nvSpPr>
          <p:cNvPr id="16" name="Elipse 15"/>
          <p:cNvSpPr/>
          <p:nvPr/>
        </p:nvSpPr>
        <p:spPr>
          <a:xfrm>
            <a:off x="1038714" y="1615935"/>
            <a:ext cx="212035" cy="2584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p:cNvSpPr/>
          <p:nvPr/>
        </p:nvSpPr>
        <p:spPr>
          <a:xfrm>
            <a:off x="1038714" y="2696816"/>
            <a:ext cx="212035" cy="2584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p:cNvSpPr/>
          <p:nvPr/>
        </p:nvSpPr>
        <p:spPr>
          <a:xfrm>
            <a:off x="1038714" y="4184375"/>
            <a:ext cx="212035" cy="2584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1038714" y="5781262"/>
            <a:ext cx="212035" cy="2584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234203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114" y="188685"/>
            <a:ext cx="8810171" cy="923330"/>
          </a:xfrm>
          <a:prstGeom prst="rect">
            <a:avLst/>
          </a:prstGeom>
          <a:noFill/>
        </p:spPr>
        <p:txBody>
          <a:bodyPr wrap="square" rtlCol="0">
            <a:spAutoFit/>
          </a:bodyPr>
          <a:lstStyle/>
          <a:p>
            <a:pPr algn="ctr"/>
            <a:r>
              <a:rPr lang="es-ES" b="1" u="sng" dirty="0">
                <a:solidFill>
                  <a:schemeClr val="accent2">
                    <a:lumMod val="60000"/>
                    <a:lumOff val="40000"/>
                  </a:schemeClr>
                </a:solidFill>
              </a:rPr>
              <a:t>4.6.- Ventajas y desventajas de las microempresas --</a:t>
            </a:r>
            <a:r>
              <a:rPr lang="es-ES" dirty="0">
                <a:solidFill>
                  <a:schemeClr val="accent2">
                    <a:lumMod val="60000"/>
                    <a:lumOff val="40000"/>
                  </a:schemeClr>
                </a:solidFill>
              </a:rPr>
              <a:t> </a:t>
            </a:r>
            <a:r>
              <a:rPr lang="es-ES" b="1" u="sng" dirty="0">
                <a:solidFill>
                  <a:schemeClr val="accent2">
                    <a:lumMod val="60000"/>
                    <a:lumOff val="40000"/>
                  </a:schemeClr>
                </a:solidFill>
              </a:rPr>
              <a:t>desde el punto de vista de un cliente de traducciones</a:t>
            </a:r>
            <a:endParaRPr lang="es-ES" dirty="0">
              <a:solidFill>
                <a:schemeClr val="accent2">
                  <a:lumMod val="60000"/>
                  <a:lumOff val="40000"/>
                </a:schemeClr>
              </a:solidFill>
            </a:endParaRPr>
          </a:p>
          <a:p>
            <a:endParaRPr lang="es-ES" dirty="0">
              <a:solidFill>
                <a:schemeClr val="accent2">
                  <a:lumMod val="60000"/>
                  <a:lumOff val="40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931721192"/>
              </p:ext>
            </p:extLst>
          </p:nvPr>
        </p:nvGraphicFramePr>
        <p:xfrm>
          <a:off x="1306286" y="915726"/>
          <a:ext cx="6096000" cy="5643880"/>
        </p:xfrm>
        <a:graphic>
          <a:graphicData uri="http://schemas.openxmlformats.org/drawingml/2006/table">
            <a:tbl>
              <a:tblPr firstRow="1" bandRow="1">
                <a:tableStyleId>{00A15C55-8517-42AA-B614-E9B94910E393}</a:tableStyleId>
              </a:tblPr>
              <a:tblGrid>
                <a:gridCol w="3048000"/>
                <a:gridCol w="3048000"/>
              </a:tblGrid>
              <a:tr h="370840">
                <a:tc>
                  <a:txBody>
                    <a:bodyPr/>
                    <a:lstStyle/>
                    <a:p>
                      <a:r>
                        <a:rPr lang="es-ES" sz="1800" kern="1200" dirty="0" smtClean="0">
                          <a:effectLst/>
                        </a:rPr>
                        <a:t>VENTAJAS</a:t>
                      </a:r>
                      <a:endParaRPr lang="es-ES" sz="1800" dirty="0"/>
                    </a:p>
                  </a:txBody>
                  <a:tcPr/>
                </a:tc>
                <a:tc>
                  <a:txBody>
                    <a:bodyPr/>
                    <a:lstStyle/>
                    <a:p>
                      <a:r>
                        <a:rPr lang="es-ES" sz="1800" kern="1200" dirty="0" smtClean="0">
                          <a:effectLst/>
                        </a:rPr>
                        <a:t>DESVENTAJAS</a:t>
                      </a:r>
                      <a:endParaRPr lang="es-ES" dirty="0"/>
                    </a:p>
                  </a:txBody>
                  <a:tcPr/>
                </a:tc>
              </a:tr>
              <a:tr h="0">
                <a:tc>
                  <a:txBody>
                    <a:bodyPr/>
                    <a:lstStyle/>
                    <a:p>
                      <a:pPr marL="0" marR="76200">
                        <a:lnSpc>
                          <a:spcPct val="100000"/>
                        </a:lnSpc>
                        <a:spcBef>
                          <a:spcPts val="0"/>
                        </a:spcBef>
                        <a:spcAft>
                          <a:spcPts val="0"/>
                        </a:spcAft>
                      </a:pPr>
                      <a:r>
                        <a:rPr lang="es-ES" sz="1400" b="1" kern="1200" dirty="0" smtClean="0">
                          <a:effectLst/>
                        </a:rPr>
                        <a:t>CLIENTES </a:t>
                      </a:r>
                      <a:r>
                        <a:rPr lang="es-ES" sz="1400" b="1" kern="1200" dirty="0" err="1" smtClean="0">
                          <a:effectLst/>
                        </a:rPr>
                        <a:t>PEQ</a:t>
                      </a:r>
                      <a:r>
                        <a:rPr lang="es-ES" sz="1400" b="1" kern="1200" dirty="0" smtClean="0">
                          <a:effectLst/>
                        </a:rPr>
                        <a:t>. Y MEDIANOS:</a:t>
                      </a:r>
                      <a:r>
                        <a:rPr lang="es-ES" sz="1400" kern="1200" dirty="0" smtClean="0">
                          <a:effectLst/>
                        </a:rPr>
                        <a:t/>
                      </a:r>
                      <a:br>
                        <a:rPr lang="es-ES" sz="1400" kern="1200" dirty="0" smtClean="0">
                          <a:effectLst/>
                        </a:rPr>
                      </a:br>
                      <a:r>
                        <a:rPr lang="es-ES" sz="1400" kern="1200" dirty="0" smtClean="0">
                          <a:effectLst/>
                        </a:rPr>
                        <a:t>El mismo nivel de servicio que una agencia y más económico.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875" marR="142875" marT="47625" marB="47625"/>
                </a:tc>
                <a:tc>
                  <a:txBody>
                    <a:bodyPr/>
                    <a:lstStyle/>
                    <a:p>
                      <a:r>
                        <a:rPr lang="es-ES" sz="1400" kern="1200" dirty="0" smtClean="0">
                          <a:effectLst/>
                        </a:rPr>
                        <a:t>Pueden surgir problemas de capacidad de inversión o subcontratación cuando se les ofrezcan proyectos demasiado grandes o que superen su capacidad de gestión / inversión.</a:t>
                      </a:r>
                      <a:endParaRPr lang="es-ES" sz="1400" dirty="0"/>
                    </a:p>
                  </a:txBody>
                  <a:tcPr/>
                </a:tc>
              </a:tr>
              <a:tr h="0">
                <a:tc>
                  <a:txBody>
                    <a:bodyPr/>
                    <a:lstStyle/>
                    <a:p>
                      <a:pPr marL="0" marR="76200">
                        <a:lnSpc>
                          <a:spcPct val="100000"/>
                        </a:lnSpc>
                        <a:spcBef>
                          <a:spcPts val="0"/>
                        </a:spcBef>
                        <a:spcAft>
                          <a:spcPts val="0"/>
                        </a:spcAft>
                      </a:pPr>
                      <a:r>
                        <a:rPr lang="es-ES" sz="1400" kern="1200" dirty="0" smtClean="0">
                          <a:effectLst/>
                        </a:rPr>
                        <a:t>Más familiaridad, cuidado y atención al cliente, ya que tienen menos clientes y les conocen mejor.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875" marR="142875" marT="47625" marB="47625"/>
                </a:tc>
                <a:tc>
                  <a:txBody>
                    <a:bodyPr/>
                    <a:lstStyle/>
                    <a:p>
                      <a:r>
                        <a:rPr lang="es-ES" sz="1400" kern="1200" dirty="0" smtClean="0">
                          <a:effectLst/>
                        </a:rPr>
                        <a:t>Carecen de las capacidades de atención al cliente de las grandes agencias (comerciales, gestores especializados, técnicos, etc.).</a:t>
                      </a:r>
                      <a:endParaRPr lang="es-ES" sz="1400" dirty="0"/>
                    </a:p>
                  </a:txBody>
                  <a:tcPr/>
                </a:tc>
              </a:tr>
              <a:tr h="0">
                <a:tc>
                  <a:txBody>
                    <a:bodyPr/>
                    <a:lstStyle/>
                    <a:p>
                      <a:pPr lvl="0"/>
                      <a:r>
                        <a:rPr lang="es-ES" sz="1400" b="1" kern="1200" baseline="0" dirty="0" smtClean="0">
                          <a:effectLst/>
                        </a:rPr>
                        <a:t>MICROEMPRESAS DE UN TRADUCTOR:</a:t>
                      </a:r>
                      <a:br>
                        <a:rPr lang="es-ES" sz="1400" b="1" kern="1200" baseline="0" dirty="0" smtClean="0">
                          <a:effectLst/>
                        </a:rPr>
                      </a:br>
                      <a:r>
                        <a:rPr lang="es-ES" sz="1400" kern="1200" baseline="0" dirty="0" smtClean="0">
                          <a:effectLst/>
                        </a:rPr>
                        <a:t>Vd. contrata a un </a:t>
                      </a:r>
                      <a:r>
                        <a:rPr lang="es-ES" sz="1400" kern="1200" baseline="0" dirty="0" err="1" smtClean="0">
                          <a:effectLst/>
                        </a:rPr>
                        <a:t>freelance</a:t>
                      </a:r>
                      <a:r>
                        <a:rPr lang="es-ES" sz="1400" kern="1200" baseline="0" dirty="0" smtClean="0">
                          <a:effectLst/>
                        </a:rPr>
                        <a:t> que realiza las traducciones él mismo, siguiendo sus indicaciones, etc.</a:t>
                      </a:r>
                      <a:endParaRPr lang="es-ES" sz="1400" baseline="0" dirty="0"/>
                    </a:p>
                  </a:txBody>
                  <a:tcPr/>
                </a:tc>
                <a:tc>
                  <a:txBody>
                    <a:bodyPr/>
                    <a:lstStyle/>
                    <a:p>
                      <a:r>
                        <a:rPr lang="es-ES" sz="1400" kern="1200" dirty="0" smtClean="0">
                          <a:effectLst/>
                        </a:rPr>
                        <a:t>La </a:t>
                      </a:r>
                      <a:r>
                        <a:rPr lang="es-ES" sz="1400" b="1" kern="1200" dirty="0" smtClean="0">
                          <a:effectLst/>
                        </a:rPr>
                        <a:t>publicidad</a:t>
                      </a:r>
                      <a:r>
                        <a:rPr lang="es-ES" sz="1400" kern="1200" dirty="0" smtClean="0">
                          <a:effectLst/>
                        </a:rPr>
                        <a:t> o forma de presentarse de estas empresas puede resultar engañosa ya que no son lo que quieren aparentar ser.</a:t>
                      </a:r>
                      <a:endParaRPr lang="es-ES" sz="1400" dirty="0"/>
                    </a:p>
                  </a:txBody>
                  <a:tcPr/>
                </a:tc>
              </a:tr>
              <a:tr h="0">
                <a:tc>
                  <a:txBody>
                    <a:bodyPr/>
                    <a:lstStyle/>
                    <a:p>
                      <a:r>
                        <a:rPr lang="es-ES" sz="1400" kern="1200" dirty="0" smtClean="0">
                          <a:effectLst/>
                        </a:rPr>
                        <a:t>Si todos los oferentes acceden al mercado en igualdad de condiciones se cumple un ideal de competencia perfecta y un equilibrio de oferta – demanda.</a:t>
                      </a:r>
                      <a:endParaRPr lang="es-ES" sz="1400" dirty="0"/>
                    </a:p>
                  </a:txBody>
                  <a:tcPr/>
                </a:tc>
                <a:tc>
                  <a:txBody>
                    <a:bodyPr/>
                    <a:lstStyle/>
                    <a:p>
                      <a:r>
                        <a:rPr lang="es-ES" sz="1400" kern="1200" dirty="0" smtClean="0">
                          <a:effectLst/>
                        </a:rPr>
                        <a:t>La cantidad de microempresas puede parecer abrumadora y existe una impresión (entre traductores y también entre clientes) de exceso de oferta, exceso de intermediarios y personas que subcontratan. Se producen situaciones absurdas de </a:t>
                      </a:r>
                      <a:r>
                        <a:rPr lang="es-ES" sz="1400" b="1" kern="1200" dirty="0" smtClean="0">
                          <a:effectLst/>
                        </a:rPr>
                        <a:t>subcontratación múltiple </a:t>
                      </a:r>
                      <a:r>
                        <a:rPr lang="es-ES" sz="1400" kern="1200" dirty="0" smtClean="0">
                          <a:effectLst/>
                        </a:rPr>
                        <a:t>en las que una traducción pasa por </a:t>
                      </a:r>
                      <a:r>
                        <a:rPr lang="es-ES" sz="1400" b="1" kern="1200" dirty="0" smtClean="0">
                          <a:effectLst/>
                        </a:rPr>
                        <a:t>múltiples niveles de intermediación.</a:t>
                      </a:r>
                      <a:endParaRPr lang="es-ES" sz="1400" b="1" dirty="0"/>
                    </a:p>
                  </a:txBody>
                  <a:tcPr/>
                </a:tc>
              </a:tr>
            </a:tbl>
          </a:graphicData>
        </a:graphic>
      </p:graphicFrame>
      <p:pic>
        <p:nvPicPr>
          <p:cNvPr id="6" name="Imagen 5"/>
          <p:cNvPicPr>
            <a:picLocks noChangeAspect="1"/>
          </p:cNvPicPr>
          <p:nvPr/>
        </p:nvPicPr>
        <p:blipFill>
          <a:blip r:embed="rId2"/>
          <a:stretch>
            <a:fillRect/>
          </a:stretch>
        </p:blipFill>
        <p:spPr>
          <a:xfrm>
            <a:off x="7659435" y="6425035"/>
            <a:ext cx="1266850" cy="269142"/>
          </a:xfrm>
          <a:prstGeom prst="rect">
            <a:avLst/>
          </a:prstGeom>
        </p:spPr>
      </p:pic>
    </p:spTree>
    <p:extLst>
      <p:ext uri="{BB962C8B-B14F-4D97-AF65-F5344CB8AC3E}">
        <p14:creationId xmlns:p14="http://schemas.microsoft.com/office/powerpoint/2010/main" val="394521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56113" y="272143"/>
            <a:ext cx="3417730" cy="369332"/>
          </a:xfrm>
          <a:prstGeom prst="rect">
            <a:avLst/>
          </a:prstGeom>
          <a:noFill/>
        </p:spPr>
        <p:txBody>
          <a:bodyPr wrap="none" rtlCol="0">
            <a:spAutoFit/>
          </a:bodyPr>
          <a:lstStyle/>
          <a:p>
            <a:r>
              <a:rPr lang="es-ES" b="1" u="sng" dirty="0"/>
              <a:t>4.7.- Futuro de las microempresas</a:t>
            </a:r>
            <a:endParaRPr lang="es-ES" dirty="0"/>
          </a:p>
        </p:txBody>
      </p:sp>
      <p:sp>
        <p:nvSpPr>
          <p:cNvPr id="3" name="CuadroTexto 2"/>
          <p:cNvSpPr txBox="1"/>
          <p:nvPr/>
        </p:nvSpPr>
        <p:spPr>
          <a:xfrm>
            <a:off x="232229" y="804760"/>
            <a:ext cx="8781143" cy="1446550"/>
          </a:xfrm>
          <a:prstGeom prst="rect">
            <a:avLst/>
          </a:prstGeom>
          <a:noFill/>
        </p:spPr>
        <p:txBody>
          <a:bodyPr wrap="square" rtlCol="0">
            <a:spAutoFit/>
          </a:bodyPr>
          <a:lstStyle/>
          <a:p>
            <a:pPr algn="just"/>
            <a:r>
              <a:rPr lang="es-ES" sz="1400" dirty="0"/>
              <a:t>El futuro se presenta bien y es </a:t>
            </a:r>
            <a:r>
              <a:rPr lang="es-ES" sz="1400" b="1" dirty="0"/>
              <a:t>positivo</a:t>
            </a:r>
            <a:r>
              <a:rPr lang="es-ES" sz="1400" dirty="0"/>
              <a:t> para las microempresas y muchas </a:t>
            </a:r>
            <a:r>
              <a:rPr lang="es-ES" sz="1400" i="1" dirty="0"/>
              <a:t>han sobrevivido a la crisis y han salido fortalecidas</a:t>
            </a:r>
            <a:r>
              <a:rPr lang="es-ES" sz="1400" dirty="0"/>
              <a:t>. Además, cuentan con una </a:t>
            </a:r>
            <a:r>
              <a:rPr lang="es-ES" sz="1400" b="1" dirty="0"/>
              <a:t>ventaja principal </a:t>
            </a:r>
            <a:r>
              <a:rPr lang="es-ES" sz="1400" dirty="0"/>
              <a:t>y es el </a:t>
            </a:r>
            <a:r>
              <a:rPr lang="es-ES" sz="1400" b="1" dirty="0"/>
              <a:t>ahorro de costes </a:t>
            </a:r>
            <a:r>
              <a:rPr lang="es-ES" sz="1400" dirty="0"/>
              <a:t>frente a empresas medianas y pequeñas, lo que les permite </a:t>
            </a:r>
            <a:r>
              <a:rPr lang="es-ES" sz="1400" b="1" dirty="0"/>
              <a:t>adaptarse con mayor facilidad a los cambios </a:t>
            </a:r>
            <a:r>
              <a:rPr lang="es-ES" sz="1400" dirty="0"/>
              <a:t>y seguir creciendo. Sin embargo, las que quieran mantenerse van a tener que seguir esforzándose mucho.</a:t>
            </a:r>
          </a:p>
          <a:p>
            <a:pPr algn="just"/>
            <a:r>
              <a:rPr lang="es-ES" sz="1400" dirty="0" smtClean="0"/>
              <a:t>Hay trabajo pero hay que trabajar más por menos y continuar soportando mayores costes y gastos.</a:t>
            </a:r>
            <a:endParaRPr lang="es-ES" sz="1400" dirty="0"/>
          </a:p>
          <a:p>
            <a:endParaRPr lang="es-ES" dirty="0"/>
          </a:p>
        </p:txBody>
      </p:sp>
      <p:sp>
        <p:nvSpPr>
          <p:cNvPr id="4" name="CuadroTexto 3"/>
          <p:cNvSpPr txBox="1"/>
          <p:nvPr/>
        </p:nvSpPr>
        <p:spPr>
          <a:xfrm>
            <a:off x="232229" y="2297476"/>
            <a:ext cx="3482428" cy="646331"/>
          </a:xfrm>
          <a:prstGeom prst="rect">
            <a:avLst/>
          </a:prstGeom>
          <a:noFill/>
        </p:spPr>
        <p:txBody>
          <a:bodyPr wrap="none" rtlCol="0">
            <a:spAutoFit/>
          </a:bodyPr>
          <a:lstStyle/>
          <a:p>
            <a:r>
              <a:rPr lang="es-ES" b="1" u="sng" dirty="0"/>
              <a:t>Los retos para estas empresas son:</a:t>
            </a:r>
            <a:endParaRPr lang="es-ES" dirty="0"/>
          </a:p>
          <a:p>
            <a:endParaRPr lang="es-ES" dirty="0"/>
          </a:p>
        </p:txBody>
      </p:sp>
      <p:sp>
        <p:nvSpPr>
          <p:cNvPr id="5" name="Flecha a la derecha con bandas 4"/>
          <p:cNvSpPr/>
          <p:nvPr/>
        </p:nvSpPr>
        <p:spPr>
          <a:xfrm>
            <a:off x="798286" y="2943807"/>
            <a:ext cx="710700" cy="362857"/>
          </a:xfrm>
          <a:prstGeom prst="striped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508986" y="2906554"/>
            <a:ext cx="7286170" cy="800219"/>
          </a:xfrm>
          <a:prstGeom prst="rect">
            <a:avLst/>
          </a:prstGeom>
          <a:noFill/>
        </p:spPr>
        <p:txBody>
          <a:bodyPr wrap="square" rtlCol="0">
            <a:spAutoFit/>
          </a:bodyPr>
          <a:lstStyle/>
          <a:p>
            <a:r>
              <a:rPr lang="es-ES" sz="1400" dirty="0"/>
              <a:t>Mantener un </a:t>
            </a:r>
            <a:r>
              <a:rPr lang="es-ES" sz="1400" b="1" dirty="0"/>
              <a:t>alto nivel de inversión </a:t>
            </a:r>
            <a:r>
              <a:rPr lang="es-ES" sz="1400" dirty="0"/>
              <a:t>en publicidad y promoción, frecuentemente muy superior al que se justificaría en razón de su dimensionamiento;</a:t>
            </a:r>
          </a:p>
          <a:p>
            <a:endParaRPr lang="es-ES" dirty="0"/>
          </a:p>
        </p:txBody>
      </p:sp>
      <p:sp>
        <p:nvSpPr>
          <p:cNvPr id="7" name="CuadroTexto 6"/>
          <p:cNvSpPr txBox="1"/>
          <p:nvPr/>
        </p:nvSpPr>
        <p:spPr>
          <a:xfrm>
            <a:off x="1508986" y="3706773"/>
            <a:ext cx="7286170" cy="1015663"/>
          </a:xfrm>
          <a:prstGeom prst="rect">
            <a:avLst/>
          </a:prstGeom>
          <a:noFill/>
        </p:spPr>
        <p:txBody>
          <a:bodyPr wrap="square" rtlCol="0">
            <a:spAutoFit/>
          </a:bodyPr>
          <a:lstStyle/>
          <a:p>
            <a:pPr algn="just"/>
            <a:r>
              <a:rPr lang="es-ES" sz="1400" b="1" dirty="0"/>
              <a:t>Convertirse en </a:t>
            </a:r>
            <a:r>
              <a:rPr lang="es-ES" sz="1400" b="1" dirty="0" err="1"/>
              <a:t>PYMEs</a:t>
            </a:r>
            <a:r>
              <a:rPr lang="es-ES" sz="1400" b="1" dirty="0"/>
              <a:t> </a:t>
            </a:r>
            <a:r>
              <a:rPr lang="es-ES" sz="1400" dirty="0"/>
              <a:t>haciendo un gran esfuerzo para pasar de microempresa a PYME – descentralizando tareas, mejorando la gestión, externalizando tareas no esenciales, automatizando tareas, llevando una mejor gestión financiera, etc.;</a:t>
            </a:r>
          </a:p>
          <a:p>
            <a:pPr algn="just"/>
            <a:endParaRPr lang="es-ES" dirty="0"/>
          </a:p>
        </p:txBody>
      </p:sp>
      <p:sp>
        <p:nvSpPr>
          <p:cNvPr id="8" name="Flecha a la derecha con bandas 7"/>
          <p:cNvSpPr/>
          <p:nvPr/>
        </p:nvSpPr>
        <p:spPr>
          <a:xfrm>
            <a:off x="798286" y="3771566"/>
            <a:ext cx="710700" cy="362857"/>
          </a:xfrm>
          <a:prstGeom prst="striped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1508986" y="4808524"/>
            <a:ext cx="5176995" cy="584775"/>
          </a:xfrm>
          <a:prstGeom prst="rect">
            <a:avLst/>
          </a:prstGeom>
          <a:noFill/>
        </p:spPr>
        <p:txBody>
          <a:bodyPr wrap="none" rtlCol="0">
            <a:spAutoFit/>
          </a:bodyPr>
          <a:lstStyle/>
          <a:p>
            <a:r>
              <a:rPr lang="es-ES" sz="1400" b="1" dirty="0"/>
              <a:t>Internacionalizar</a:t>
            </a:r>
            <a:r>
              <a:rPr lang="es-ES" sz="1400" dirty="0"/>
              <a:t> la empresa y ampliar su oferta a nuevos mercados;</a:t>
            </a:r>
          </a:p>
          <a:p>
            <a:endParaRPr lang="es-ES" dirty="0"/>
          </a:p>
        </p:txBody>
      </p:sp>
      <p:sp>
        <p:nvSpPr>
          <p:cNvPr id="10" name="Flecha a la derecha con bandas 9"/>
          <p:cNvSpPr/>
          <p:nvPr/>
        </p:nvSpPr>
        <p:spPr>
          <a:xfrm>
            <a:off x="798286" y="4759688"/>
            <a:ext cx="710700" cy="362857"/>
          </a:xfrm>
          <a:prstGeom prst="striped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1508986" y="5522655"/>
            <a:ext cx="7286170" cy="1015663"/>
          </a:xfrm>
          <a:prstGeom prst="rect">
            <a:avLst/>
          </a:prstGeom>
          <a:noFill/>
        </p:spPr>
        <p:txBody>
          <a:bodyPr wrap="square" rtlCol="0">
            <a:spAutoFit/>
          </a:bodyPr>
          <a:lstStyle/>
          <a:p>
            <a:r>
              <a:rPr lang="es-ES" sz="1400" b="1" dirty="0"/>
              <a:t>Ofrecer servicios a grandes empresas </a:t>
            </a:r>
            <a:r>
              <a:rPr lang="es-ES" sz="1400" dirty="0"/>
              <a:t>y aprender más sobre las necesidades de estas empresas, aprender a </a:t>
            </a:r>
            <a:r>
              <a:rPr lang="es-ES" sz="1400" b="1" dirty="0"/>
              <a:t>negociar</a:t>
            </a:r>
            <a:r>
              <a:rPr lang="es-ES" sz="1400" dirty="0"/>
              <a:t> / </a:t>
            </a:r>
            <a:r>
              <a:rPr lang="es-ES" sz="1400" b="1" dirty="0"/>
              <a:t>conseguir un trato justo </a:t>
            </a:r>
            <a:r>
              <a:rPr lang="es-ES" sz="1400" dirty="0"/>
              <a:t>y </a:t>
            </a:r>
            <a:r>
              <a:rPr lang="es-ES" sz="1400" b="1" dirty="0"/>
              <a:t>sostenible</a:t>
            </a:r>
            <a:r>
              <a:rPr lang="es-ES" sz="1400" dirty="0"/>
              <a:t> que les permita consolidar a estos clientes.</a:t>
            </a:r>
          </a:p>
          <a:p>
            <a:endParaRPr lang="es-ES" dirty="0"/>
          </a:p>
        </p:txBody>
      </p:sp>
      <p:sp>
        <p:nvSpPr>
          <p:cNvPr id="12" name="Flecha a la derecha con bandas 11"/>
          <p:cNvSpPr/>
          <p:nvPr/>
        </p:nvSpPr>
        <p:spPr>
          <a:xfrm>
            <a:off x="798286" y="5667629"/>
            <a:ext cx="710700" cy="362857"/>
          </a:xfrm>
          <a:prstGeom prst="stripedRightArrow">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0" y="620094"/>
            <a:ext cx="9144000" cy="133933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p:cNvPicPr>
            <a:picLocks noChangeAspect="1"/>
          </p:cNvPicPr>
          <p:nvPr/>
        </p:nvPicPr>
        <p:blipFill>
          <a:blip r:embed="rId2"/>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209997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9325" y="899410"/>
            <a:ext cx="8993937" cy="646331"/>
          </a:xfrm>
          <a:prstGeom prst="rect">
            <a:avLst/>
          </a:prstGeom>
          <a:noFill/>
        </p:spPr>
        <p:txBody>
          <a:bodyPr wrap="none" rtlCol="0">
            <a:spAutoFit/>
          </a:bodyPr>
          <a:lstStyle/>
          <a:p>
            <a:r>
              <a:rPr lang="es-ES" b="1" u="sng" dirty="0"/>
              <a:t>En cuanto a retos personales de los promotores-microempresarios, destacaría los siguientes:</a:t>
            </a:r>
            <a:endParaRPr lang="es-ES" dirty="0"/>
          </a:p>
          <a:p>
            <a:endParaRPr lang="es-ES" dirty="0"/>
          </a:p>
        </p:txBody>
      </p:sp>
      <p:sp>
        <p:nvSpPr>
          <p:cNvPr id="4" name="Triángulo isósceles 3"/>
          <p:cNvSpPr/>
          <p:nvPr/>
        </p:nvSpPr>
        <p:spPr>
          <a:xfrm>
            <a:off x="856341" y="1888786"/>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1059541" y="1888786"/>
            <a:ext cx="7177853" cy="800219"/>
          </a:xfrm>
          <a:prstGeom prst="rect">
            <a:avLst/>
          </a:prstGeom>
          <a:noFill/>
        </p:spPr>
        <p:txBody>
          <a:bodyPr wrap="square" rtlCol="0">
            <a:spAutoFit/>
          </a:bodyPr>
          <a:lstStyle/>
          <a:p>
            <a:pPr algn="just"/>
            <a:r>
              <a:rPr lang="es-ES" sz="1400" b="1" dirty="0"/>
              <a:t>Invertir</a:t>
            </a:r>
            <a:r>
              <a:rPr lang="es-ES" sz="1400" dirty="0"/>
              <a:t> en la empresa y </a:t>
            </a:r>
            <a:r>
              <a:rPr lang="es-ES" sz="1400" b="1" dirty="0"/>
              <a:t>recortar / eliminar gastos personales </a:t>
            </a:r>
            <a:r>
              <a:rPr lang="es-ES" sz="1400" dirty="0"/>
              <a:t>que se cargan como gasto de empresa (móvil, gastos de representación, transporte...);</a:t>
            </a:r>
          </a:p>
          <a:p>
            <a:endParaRPr lang="es-ES" dirty="0"/>
          </a:p>
        </p:txBody>
      </p:sp>
      <p:sp>
        <p:nvSpPr>
          <p:cNvPr id="6" name="Triángulo isósceles 5"/>
          <p:cNvSpPr/>
          <p:nvPr/>
        </p:nvSpPr>
        <p:spPr>
          <a:xfrm>
            <a:off x="856341" y="2507603"/>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1059541" y="2535116"/>
            <a:ext cx="6323078" cy="307777"/>
          </a:xfrm>
          <a:prstGeom prst="rect">
            <a:avLst/>
          </a:prstGeom>
          <a:noFill/>
        </p:spPr>
        <p:txBody>
          <a:bodyPr wrap="none" rtlCol="0">
            <a:spAutoFit/>
          </a:bodyPr>
          <a:lstStyle/>
          <a:p>
            <a:r>
              <a:rPr lang="es-ES" sz="1400" b="1" dirty="0"/>
              <a:t>Seleccionar</a:t>
            </a:r>
            <a:r>
              <a:rPr lang="es-ES" sz="1400" dirty="0"/>
              <a:t> a personas muy </a:t>
            </a:r>
            <a:r>
              <a:rPr lang="es-ES" sz="1400" b="1" dirty="0"/>
              <a:t>competentes</a:t>
            </a:r>
            <a:r>
              <a:rPr lang="es-ES" sz="1400" dirty="0"/>
              <a:t> y </a:t>
            </a:r>
            <a:r>
              <a:rPr lang="es-ES" sz="1400" b="1" dirty="0"/>
              <a:t>profesionalizar</a:t>
            </a:r>
            <a:r>
              <a:rPr lang="es-ES" sz="1400" dirty="0"/>
              <a:t> la selección de personal;</a:t>
            </a:r>
          </a:p>
        </p:txBody>
      </p:sp>
      <p:sp>
        <p:nvSpPr>
          <p:cNvPr id="8" name="Triángulo isósceles 7"/>
          <p:cNvSpPr/>
          <p:nvPr/>
        </p:nvSpPr>
        <p:spPr>
          <a:xfrm>
            <a:off x="856341" y="3143084"/>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1059541" y="3126420"/>
            <a:ext cx="7177853" cy="800219"/>
          </a:xfrm>
          <a:prstGeom prst="rect">
            <a:avLst/>
          </a:prstGeom>
          <a:noFill/>
        </p:spPr>
        <p:txBody>
          <a:bodyPr wrap="square" rtlCol="0">
            <a:spAutoFit/>
          </a:bodyPr>
          <a:lstStyle/>
          <a:p>
            <a:pPr algn="just"/>
            <a:r>
              <a:rPr lang="es-ES" sz="1400" b="1" dirty="0"/>
              <a:t>Saber delegar </a:t>
            </a:r>
            <a:r>
              <a:rPr lang="es-ES" sz="1400" dirty="0"/>
              <a:t>y no tratar de hacerlo todo uno mismo ni pretender que otros lo hagan igual que uno mismo;</a:t>
            </a:r>
          </a:p>
          <a:p>
            <a:endParaRPr lang="es-ES" dirty="0"/>
          </a:p>
        </p:txBody>
      </p:sp>
      <p:sp>
        <p:nvSpPr>
          <p:cNvPr id="10" name="Triángulo isósceles 9"/>
          <p:cNvSpPr/>
          <p:nvPr/>
        </p:nvSpPr>
        <p:spPr>
          <a:xfrm>
            <a:off x="856341" y="3685719"/>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1035194" y="3745237"/>
            <a:ext cx="7202200" cy="800219"/>
          </a:xfrm>
          <a:prstGeom prst="rect">
            <a:avLst/>
          </a:prstGeom>
          <a:noFill/>
        </p:spPr>
        <p:txBody>
          <a:bodyPr wrap="square" rtlCol="0">
            <a:spAutoFit/>
          </a:bodyPr>
          <a:lstStyle/>
          <a:p>
            <a:pPr algn="just"/>
            <a:r>
              <a:rPr lang="es-ES" sz="1400" b="1" dirty="0"/>
              <a:t>Mantener un fuerte nivel de inversión </a:t>
            </a:r>
            <a:r>
              <a:rPr lang="es-ES" sz="1400" dirty="0"/>
              <a:t>y de reinversión en la empresa aunque ello signifique que el sueldo del promotor sea muy modesto y su vida espartana;</a:t>
            </a:r>
          </a:p>
          <a:p>
            <a:endParaRPr lang="es-ES" dirty="0"/>
          </a:p>
        </p:txBody>
      </p:sp>
      <p:sp>
        <p:nvSpPr>
          <p:cNvPr id="12" name="Triángulo isósceles 11"/>
          <p:cNvSpPr/>
          <p:nvPr/>
        </p:nvSpPr>
        <p:spPr>
          <a:xfrm>
            <a:off x="856341" y="4304536"/>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1035195" y="4304536"/>
            <a:ext cx="7202200" cy="800219"/>
          </a:xfrm>
          <a:prstGeom prst="rect">
            <a:avLst/>
          </a:prstGeom>
          <a:noFill/>
        </p:spPr>
        <p:txBody>
          <a:bodyPr wrap="square" rtlCol="0">
            <a:spAutoFit/>
          </a:bodyPr>
          <a:lstStyle/>
          <a:p>
            <a:pPr algn="just"/>
            <a:r>
              <a:rPr lang="es-ES" sz="1400" b="1" dirty="0"/>
              <a:t>Aprender</a:t>
            </a:r>
            <a:r>
              <a:rPr lang="es-ES" sz="1400" dirty="0"/>
              <a:t> (aunque sea harto difícil por la falta de tiempo) sobre gestión empresarial, gestión financiera, gestión de personal, habilidades de liderazgo...</a:t>
            </a:r>
          </a:p>
          <a:p>
            <a:endParaRPr lang="es-ES" dirty="0"/>
          </a:p>
        </p:txBody>
      </p:sp>
      <p:sp>
        <p:nvSpPr>
          <p:cNvPr id="14" name="Triángulo isósceles 13"/>
          <p:cNvSpPr/>
          <p:nvPr/>
        </p:nvSpPr>
        <p:spPr>
          <a:xfrm>
            <a:off x="861020" y="4931191"/>
            <a:ext cx="203200" cy="275772"/>
          </a:xfrm>
          <a:prstGeom prst="triangle">
            <a:avLst/>
          </a:prstGeom>
          <a:solidFill>
            <a:schemeClr val="accent2">
              <a:lumMod val="60000"/>
              <a:lumOff val="40000"/>
            </a:schemeClr>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1035194" y="4931191"/>
            <a:ext cx="7202200" cy="1661993"/>
          </a:xfrm>
          <a:prstGeom prst="rect">
            <a:avLst/>
          </a:prstGeom>
          <a:noFill/>
        </p:spPr>
        <p:txBody>
          <a:bodyPr wrap="square" rtlCol="0">
            <a:spAutoFit/>
          </a:bodyPr>
          <a:lstStyle/>
          <a:p>
            <a:pPr algn="just"/>
            <a:r>
              <a:rPr lang="es-ES" sz="1400" b="1" dirty="0"/>
              <a:t>Fe en uno mismo</a:t>
            </a:r>
            <a:r>
              <a:rPr lang="es-ES" sz="1400" dirty="0"/>
              <a:t>: saber que lo que haces es de una</a:t>
            </a:r>
            <a:r>
              <a:rPr lang="es-ES" sz="1400" b="1" dirty="0"/>
              <a:t> enorme valentía </a:t>
            </a:r>
            <a:r>
              <a:rPr lang="es-ES" sz="1400" dirty="0"/>
              <a:t>y que no debes decaer aunque parezca (la mayor parte del tiempo) que tienes el viento en tu contra. La mayor parte de las </a:t>
            </a:r>
            <a:r>
              <a:rPr lang="es-ES" sz="1400" dirty="0" err="1"/>
              <a:t>PYMEs</a:t>
            </a:r>
            <a:r>
              <a:rPr lang="es-ES" sz="1400" dirty="0"/>
              <a:t> y empresas se montan ya siendo empresas con un capital inicial (filiales de otras empresas, </a:t>
            </a:r>
            <a:r>
              <a:rPr lang="es-ES" sz="1400" i="1" dirty="0" err="1"/>
              <a:t>private</a:t>
            </a:r>
            <a:r>
              <a:rPr lang="es-ES" sz="1400" i="1" dirty="0"/>
              <a:t> </a:t>
            </a:r>
            <a:r>
              <a:rPr lang="es-ES" sz="1400" i="1" dirty="0" err="1"/>
              <a:t>equity</a:t>
            </a:r>
            <a:r>
              <a:rPr lang="es-ES" sz="1400" i="1" dirty="0"/>
              <a:t>, </a:t>
            </a:r>
            <a:r>
              <a:rPr lang="es-ES" sz="1400" i="1" dirty="0" err="1"/>
              <a:t>venture</a:t>
            </a:r>
            <a:r>
              <a:rPr lang="es-ES" sz="1400" i="1" dirty="0"/>
              <a:t> capital, </a:t>
            </a:r>
            <a:r>
              <a:rPr lang="es-ES" sz="1400" i="1" dirty="0" err="1"/>
              <a:t>business</a:t>
            </a:r>
            <a:r>
              <a:rPr lang="es-ES" sz="1400" i="1" dirty="0"/>
              <a:t> </a:t>
            </a:r>
            <a:r>
              <a:rPr lang="es-ES" sz="1400" i="1" dirty="0" err="1"/>
              <a:t>angels</a:t>
            </a:r>
            <a:r>
              <a:rPr lang="es-ES" sz="1400" dirty="0"/>
              <a:t>...) y son poquísimas las que salen adelante a partir de una tienda de barrio y se convierten en gran empresa, pero las que hay están para quedarse: El Corte Inglés, McDonald's, KFC, M&amp;S, etc., etc.</a:t>
            </a:r>
          </a:p>
          <a:p>
            <a:endParaRPr lang="es-ES" dirty="0"/>
          </a:p>
        </p:txBody>
      </p:sp>
      <p:pic>
        <p:nvPicPr>
          <p:cNvPr id="16" name="Imagen 15"/>
          <p:cNvPicPr>
            <a:picLocks noChangeAspect="1"/>
          </p:cNvPicPr>
          <p:nvPr/>
        </p:nvPicPr>
        <p:blipFill>
          <a:blip r:embed="rId2"/>
          <a:stretch>
            <a:fillRect/>
          </a:stretch>
        </p:blipFill>
        <p:spPr>
          <a:xfrm>
            <a:off x="7572350" y="169378"/>
            <a:ext cx="1266850" cy="269142"/>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25" y="169378"/>
            <a:ext cx="793649" cy="617113"/>
          </a:xfrm>
          <a:prstGeom prst="rect">
            <a:avLst/>
          </a:prstGeom>
        </p:spPr>
      </p:pic>
    </p:spTree>
    <p:extLst>
      <p:ext uri="{BB962C8B-B14F-4D97-AF65-F5344CB8AC3E}">
        <p14:creationId xmlns:p14="http://schemas.microsoft.com/office/powerpoint/2010/main" val="774524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25454" y="247215"/>
            <a:ext cx="733972" cy="89541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3320"/>
            <a:ext cx="9144782" cy="6044680"/>
          </a:xfrm>
          <a:prstGeom prst="rect">
            <a:avLst/>
          </a:prstGeom>
          <a:effectLst>
            <a:softEdge rad="127000"/>
          </a:effectLst>
        </p:spPr>
      </p:pic>
      <p:sp>
        <p:nvSpPr>
          <p:cNvPr id="3" name="CuadroTexto 2"/>
          <p:cNvSpPr txBox="1"/>
          <p:nvPr/>
        </p:nvSpPr>
        <p:spPr>
          <a:xfrm>
            <a:off x="1221602" y="203673"/>
            <a:ext cx="6701578" cy="1569660"/>
          </a:xfrm>
          <a:prstGeom prst="rect">
            <a:avLst/>
          </a:prstGeom>
          <a:noFill/>
        </p:spPr>
        <p:txBody>
          <a:bodyPr wrap="none" rtlCol="0">
            <a:spAutoFit/>
          </a:bodyPr>
          <a:lstStyle/>
          <a:p>
            <a:r>
              <a:rPr lang="es-ES" sz="6000" b="1" u="sng" dirty="0"/>
              <a:t>5.- Lectura y opinión</a:t>
            </a:r>
            <a:endParaRPr lang="es-ES" sz="6000" dirty="0"/>
          </a:p>
          <a:p>
            <a:endParaRPr lang="es-ES" sz="3600" dirty="0"/>
          </a:p>
        </p:txBody>
      </p:sp>
    </p:spTree>
    <p:extLst>
      <p:ext uri="{BB962C8B-B14F-4D97-AF65-F5344CB8AC3E}">
        <p14:creationId xmlns:p14="http://schemas.microsoft.com/office/powerpoint/2010/main" val="411503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9943" y="310385"/>
            <a:ext cx="8215086" cy="923330"/>
          </a:xfrm>
          <a:prstGeom prst="rect">
            <a:avLst/>
          </a:prstGeom>
          <a:noFill/>
        </p:spPr>
        <p:txBody>
          <a:bodyPr wrap="square" rtlCol="0">
            <a:spAutoFit/>
          </a:bodyPr>
          <a:lstStyle/>
          <a:p>
            <a:pPr algn="ctr"/>
            <a:r>
              <a:rPr lang="es-ES" b="1" i="1" u="sng" dirty="0">
                <a:solidFill>
                  <a:schemeClr val="bg2">
                    <a:lumMod val="50000"/>
                  </a:schemeClr>
                </a:solidFill>
                <a:latin typeface="+mj-lt"/>
              </a:rPr>
              <a:t>La COTTAGE INDUSTRY (microempresas) frente a la GRAN INDUSTRIA en la traducción: ¿Hay futuro para las microempresas en la traducción?</a:t>
            </a:r>
            <a:endParaRPr lang="es-ES" b="1" u="sng" dirty="0">
              <a:solidFill>
                <a:schemeClr val="bg2">
                  <a:lumMod val="50000"/>
                </a:schemeClr>
              </a:solidFill>
              <a:latin typeface="+mj-lt"/>
            </a:endParaRPr>
          </a:p>
          <a:p>
            <a:endParaRPr lang="es-ES" dirty="0">
              <a:solidFill>
                <a:schemeClr val="bg2">
                  <a:lumMod val="50000"/>
                </a:schemeClr>
              </a:solidFill>
            </a:endParaRPr>
          </a:p>
        </p:txBody>
      </p:sp>
      <p:sp>
        <p:nvSpPr>
          <p:cNvPr id="3" name="CuadroTexto 2"/>
          <p:cNvSpPr txBox="1"/>
          <p:nvPr/>
        </p:nvSpPr>
        <p:spPr>
          <a:xfrm>
            <a:off x="579541" y="1480457"/>
            <a:ext cx="8085488" cy="4062651"/>
          </a:xfrm>
          <a:prstGeom prst="rect">
            <a:avLst/>
          </a:prstGeom>
          <a:noFill/>
        </p:spPr>
        <p:txBody>
          <a:bodyPr wrap="square" rtlCol="0">
            <a:spAutoFit/>
          </a:bodyPr>
          <a:lstStyle/>
          <a:p>
            <a:r>
              <a:rPr lang="es-ES" sz="1600" dirty="0">
                <a:latin typeface="+mj-lt"/>
              </a:rPr>
              <a:t>A veces desde la “gran industria” se ha criticado a las microempresas de traducción y se han realizado afirmaciones como que la industria de la traducción era una “</a:t>
            </a:r>
            <a:r>
              <a:rPr lang="es-ES" sz="1600" i="1" dirty="0" err="1">
                <a:latin typeface="+mj-lt"/>
              </a:rPr>
              <a:t>cottage</a:t>
            </a:r>
            <a:r>
              <a:rPr lang="es-ES" sz="1600" i="1" dirty="0">
                <a:latin typeface="+mj-lt"/>
              </a:rPr>
              <a:t> </a:t>
            </a:r>
            <a:r>
              <a:rPr lang="es-ES" sz="1600" i="1" dirty="0" err="1">
                <a:latin typeface="+mj-lt"/>
              </a:rPr>
              <a:t>industry</a:t>
            </a:r>
            <a:r>
              <a:rPr lang="es-ES" sz="1600" dirty="0">
                <a:latin typeface="+mj-lt"/>
              </a:rPr>
              <a:t>” (una industria artesanal) pero precisamente eso se ha convertido en </a:t>
            </a:r>
            <a:r>
              <a:rPr lang="es-ES" sz="1600" b="1" dirty="0">
                <a:latin typeface="+mj-lt"/>
              </a:rPr>
              <a:t>un valor</a:t>
            </a:r>
            <a:r>
              <a:rPr lang="es-ES" sz="1600" dirty="0">
                <a:latin typeface="+mj-lt"/>
              </a:rPr>
              <a:t> en los últimos años.</a:t>
            </a:r>
          </a:p>
          <a:p>
            <a:r>
              <a:rPr lang="es-ES" sz="1600" b="1" i="1" dirty="0">
                <a:latin typeface="+mj-lt"/>
              </a:rPr>
              <a:t>En el artículo del Blog de </a:t>
            </a:r>
            <a:r>
              <a:rPr lang="es-ES" sz="1600" b="1" i="1" dirty="0" err="1">
                <a:latin typeface="+mj-lt"/>
              </a:rPr>
              <a:t>Leon</a:t>
            </a:r>
            <a:r>
              <a:rPr lang="es-ES" sz="1600" b="1" i="1" dirty="0">
                <a:latin typeface="+mj-lt"/>
              </a:rPr>
              <a:t> Hunter: “</a:t>
            </a:r>
            <a:r>
              <a:rPr lang="es-ES" sz="1600" b="1" i="1" u="sng" dirty="0">
                <a:latin typeface="+mj-lt"/>
                <a:hlinkClick r:id="rId2"/>
              </a:rPr>
              <a:t>La MT [Machine </a:t>
            </a:r>
            <a:r>
              <a:rPr lang="es-ES" sz="1600" b="1" i="1" u="sng" dirty="0" err="1">
                <a:latin typeface="+mj-lt"/>
                <a:hlinkClick r:id="rId2"/>
              </a:rPr>
              <a:t>Translation</a:t>
            </a:r>
            <a:r>
              <a:rPr lang="es-ES" sz="1600" b="1" i="1" u="sng" dirty="0">
                <a:latin typeface="+mj-lt"/>
                <a:hlinkClick r:id="rId2"/>
              </a:rPr>
              <a:t>] no es sexy</a:t>
            </a:r>
            <a:r>
              <a:rPr lang="es-ES" sz="1600" b="1" i="1" dirty="0">
                <a:latin typeface="+mj-lt"/>
              </a:rPr>
              <a:t>” encontraréis opiniones para justificar esta opinión. El artículo es un material complementario a lo contenido en esta lección</a:t>
            </a:r>
            <a:r>
              <a:rPr lang="es-ES" sz="1600" b="1" i="1" dirty="0" smtClean="0">
                <a:latin typeface="+mj-lt"/>
              </a:rPr>
              <a:t>.</a:t>
            </a:r>
          </a:p>
          <a:p>
            <a:endParaRPr lang="es-ES" sz="1600" dirty="0">
              <a:latin typeface="+mj-lt"/>
            </a:endParaRPr>
          </a:p>
          <a:p>
            <a:r>
              <a:rPr lang="es-ES" sz="1600" dirty="0">
                <a:latin typeface="+mj-lt"/>
              </a:rPr>
              <a:t>Además de las opiniones del artículo, otra ventaja en favor de las microempresas es que pueden ofrecer un servicio más adaptado y cercano al consumidor y también </a:t>
            </a:r>
            <a:r>
              <a:rPr lang="es-ES" sz="1600" b="1" u="sng" dirty="0">
                <a:latin typeface="+mj-lt"/>
              </a:rPr>
              <a:t>es tendencia la calidad del servicio en nuestros tiempos</a:t>
            </a:r>
            <a:r>
              <a:rPr lang="es-ES" sz="1600" dirty="0" smtClean="0">
                <a:latin typeface="+mj-lt"/>
              </a:rPr>
              <a:t>.</a:t>
            </a:r>
          </a:p>
          <a:p>
            <a:endParaRPr lang="es-ES" sz="1600" dirty="0">
              <a:latin typeface="+mj-lt"/>
            </a:endParaRPr>
          </a:p>
          <a:p>
            <a:r>
              <a:rPr lang="es-ES" sz="1600" dirty="0">
                <a:latin typeface="+mj-lt"/>
              </a:rPr>
              <a:t>Con el advenimiento de las redes sociales </a:t>
            </a:r>
            <a:r>
              <a:rPr lang="es-ES" sz="1600" b="1" dirty="0">
                <a:latin typeface="+mj-lt"/>
              </a:rPr>
              <a:t>el servicio es más importante que nunca</a:t>
            </a:r>
            <a:r>
              <a:rPr lang="es-ES" sz="1600" dirty="0">
                <a:latin typeface="+mj-lt"/>
              </a:rPr>
              <a:t> porque las opiniones de los consumidores están más presentes en todas partes, son fácilmente accesibles y basta una pequeña búsqueda en Twitter, en Facebook o en cualquier red para tener decenas de opiniones de productos.</a:t>
            </a:r>
          </a:p>
          <a:p>
            <a:endParaRPr lang="es-ES" dirty="0"/>
          </a:p>
        </p:txBody>
      </p:sp>
      <p:sp>
        <p:nvSpPr>
          <p:cNvPr id="4" name="Rectángulo 3"/>
          <p:cNvSpPr/>
          <p:nvPr/>
        </p:nvSpPr>
        <p:spPr>
          <a:xfrm>
            <a:off x="514742" y="1233715"/>
            <a:ext cx="8215086" cy="4063999"/>
          </a:xfrm>
          <a:prstGeom prst="rect">
            <a:avLst/>
          </a:prstGeom>
          <a:noFill/>
          <a:ln>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3"/>
          <a:stretch>
            <a:fillRect/>
          </a:stretch>
        </p:blipFill>
        <p:spPr>
          <a:xfrm>
            <a:off x="7702979" y="6441427"/>
            <a:ext cx="1266850" cy="269142"/>
          </a:xfrm>
          <a:prstGeom prst="rect">
            <a:avLst/>
          </a:prstGeom>
        </p:spPr>
      </p:pic>
      <p:sp>
        <p:nvSpPr>
          <p:cNvPr id="6" name="CuadroTexto 5"/>
          <p:cNvSpPr txBox="1"/>
          <p:nvPr/>
        </p:nvSpPr>
        <p:spPr>
          <a:xfrm>
            <a:off x="2094504" y="5392103"/>
            <a:ext cx="4925964" cy="1200329"/>
          </a:xfrm>
          <a:prstGeom prst="rect">
            <a:avLst/>
          </a:prstGeom>
          <a:noFill/>
        </p:spPr>
        <p:txBody>
          <a:bodyPr wrap="none" rtlCol="0">
            <a:spAutoFit/>
          </a:bodyPr>
          <a:lstStyle/>
          <a:p>
            <a:pPr algn="ctr"/>
            <a:r>
              <a:rPr lang="es-ES" dirty="0"/>
              <a:t> </a:t>
            </a:r>
          </a:p>
          <a:p>
            <a:pPr algn="ctr"/>
            <a:r>
              <a:rPr lang="es-ES" b="1" i="1" dirty="0"/>
              <a:t>¿Has entendido todos los conceptos de la lección?</a:t>
            </a:r>
            <a:endParaRPr lang="es-ES" dirty="0"/>
          </a:p>
          <a:p>
            <a:pPr algn="ctr"/>
            <a:r>
              <a:rPr lang="es-ES" b="1" i="1" dirty="0"/>
              <a:t>Completa</a:t>
            </a:r>
            <a:r>
              <a:rPr lang="es-ES" b="1" dirty="0"/>
              <a:t> </a:t>
            </a:r>
            <a:r>
              <a:rPr lang="es-ES" dirty="0"/>
              <a:t>el cuestionario de autoevaluación.</a:t>
            </a:r>
          </a:p>
          <a:p>
            <a:endParaRPr lang="es-ES"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923" y="6093456"/>
            <a:ext cx="793649" cy="617113"/>
          </a:xfrm>
          <a:prstGeom prst="rect">
            <a:avLst/>
          </a:prstGeom>
        </p:spPr>
      </p:pic>
    </p:spTree>
    <p:extLst>
      <p:ext uri="{BB962C8B-B14F-4D97-AF65-F5344CB8AC3E}">
        <p14:creationId xmlns:p14="http://schemas.microsoft.com/office/powerpoint/2010/main" val="147406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237231" y="5687976"/>
            <a:ext cx="282029" cy="29808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37231" y="3234781"/>
            <a:ext cx="282029" cy="29808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237231" y="2472865"/>
            <a:ext cx="282029" cy="29808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237231" y="1522948"/>
            <a:ext cx="282029" cy="2980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237231" y="1013927"/>
            <a:ext cx="282029" cy="29808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233304" y="1013927"/>
            <a:ext cx="8848513" cy="5355312"/>
          </a:xfrm>
          <a:prstGeom prst="rect">
            <a:avLst/>
          </a:prstGeom>
          <a:noFill/>
        </p:spPr>
        <p:txBody>
          <a:bodyPr wrap="none" rtlCol="0">
            <a:spAutoFit/>
          </a:bodyPr>
          <a:lstStyle/>
          <a:p>
            <a:pPr algn="just"/>
            <a:r>
              <a:rPr lang="es-ES" sz="1600" dirty="0">
                <a:latin typeface="+mj-lt"/>
              </a:rPr>
              <a:t>1.- </a:t>
            </a:r>
            <a:r>
              <a:rPr lang="es-ES" sz="1600" dirty="0" smtClean="0">
                <a:latin typeface="+mj-lt"/>
              </a:rPr>
              <a:t>Introducción</a:t>
            </a:r>
          </a:p>
          <a:p>
            <a:pPr algn="just"/>
            <a:endParaRPr lang="es-ES" sz="1600" dirty="0" smtClean="0">
              <a:latin typeface="+mj-lt"/>
            </a:endParaRPr>
          </a:p>
          <a:p>
            <a:pPr algn="just"/>
            <a:r>
              <a:rPr lang="es-ES" sz="1600" dirty="0" smtClean="0">
                <a:latin typeface="+mj-lt"/>
              </a:rPr>
              <a:t>2</a:t>
            </a:r>
            <a:r>
              <a:rPr lang="es-ES" sz="1600" dirty="0">
                <a:latin typeface="+mj-lt"/>
              </a:rPr>
              <a:t>.- La necesidad de traducción y principales tipos de </a:t>
            </a:r>
            <a:r>
              <a:rPr lang="es-ES" sz="1600" dirty="0" smtClean="0">
                <a:latin typeface="+mj-lt"/>
              </a:rPr>
              <a:t>proveedor</a:t>
            </a:r>
          </a:p>
          <a:p>
            <a:pPr algn="just"/>
            <a:r>
              <a:rPr lang="es-ES" sz="1600" dirty="0" smtClean="0">
                <a:latin typeface="+mj-lt"/>
              </a:rPr>
              <a:t>2.1</a:t>
            </a:r>
            <a:r>
              <a:rPr lang="es-ES" sz="1600" dirty="0">
                <a:latin typeface="+mj-lt"/>
              </a:rPr>
              <a:t>.- La necesidad de traducción – ¿Cómo surge</a:t>
            </a:r>
            <a:r>
              <a:rPr lang="es-ES" sz="1600" dirty="0" smtClean="0">
                <a:latin typeface="+mj-lt"/>
              </a:rPr>
              <a:t>?</a:t>
            </a:r>
          </a:p>
          <a:p>
            <a:pPr algn="just"/>
            <a:r>
              <a:rPr lang="es-ES" sz="1600" dirty="0" smtClean="0">
                <a:latin typeface="+mj-lt"/>
              </a:rPr>
              <a:t>2.2</a:t>
            </a:r>
            <a:r>
              <a:rPr lang="es-ES" sz="1600" dirty="0">
                <a:latin typeface="+mj-lt"/>
              </a:rPr>
              <a:t>. - ¿Cómo se resuelve esta necesidad</a:t>
            </a:r>
            <a:r>
              <a:rPr lang="es-ES" sz="1600" dirty="0" smtClean="0">
                <a:latin typeface="+mj-lt"/>
              </a:rPr>
              <a:t>?</a:t>
            </a:r>
          </a:p>
          <a:p>
            <a:pPr algn="just"/>
            <a:endParaRPr lang="es-ES" sz="1600" dirty="0">
              <a:latin typeface="+mj-lt"/>
            </a:endParaRPr>
          </a:p>
          <a:p>
            <a:pPr algn="just"/>
            <a:r>
              <a:rPr lang="es-ES" sz="1600" dirty="0">
                <a:latin typeface="+mj-lt"/>
              </a:rPr>
              <a:t>3.- Proveedores externos </a:t>
            </a:r>
            <a:endParaRPr lang="es-ES" sz="1600" dirty="0" smtClean="0">
              <a:latin typeface="+mj-lt"/>
            </a:endParaRPr>
          </a:p>
          <a:p>
            <a:pPr algn="just"/>
            <a:r>
              <a:rPr lang="es-ES" sz="1600" dirty="0" smtClean="0">
                <a:latin typeface="+mj-lt"/>
              </a:rPr>
              <a:t>3.1</a:t>
            </a:r>
            <a:r>
              <a:rPr lang="es-ES" sz="1600" dirty="0">
                <a:latin typeface="+mj-lt"/>
              </a:rPr>
              <a:t>.- ¿Agencia de traducción o traductor </a:t>
            </a:r>
            <a:r>
              <a:rPr lang="es-ES" sz="1600" dirty="0" err="1">
                <a:latin typeface="+mj-lt"/>
              </a:rPr>
              <a:t>freelance</a:t>
            </a:r>
            <a:r>
              <a:rPr lang="es-ES" sz="1600" dirty="0" smtClean="0">
                <a:latin typeface="+mj-lt"/>
              </a:rPr>
              <a:t>?</a:t>
            </a:r>
          </a:p>
          <a:p>
            <a:pPr algn="just"/>
            <a:endParaRPr lang="es-ES" sz="1600" dirty="0">
              <a:latin typeface="+mj-lt"/>
            </a:endParaRPr>
          </a:p>
          <a:p>
            <a:pPr algn="just"/>
            <a:r>
              <a:rPr lang="es-ES" sz="1600" dirty="0">
                <a:latin typeface="+mj-lt"/>
              </a:rPr>
              <a:t>4.- Microempresas y empresas unipersonales - ¿Las nuevas empresas de traducción?</a:t>
            </a:r>
          </a:p>
          <a:p>
            <a:pPr algn="just"/>
            <a:r>
              <a:rPr lang="es-ES" sz="1600" dirty="0">
                <a:latin typeface="+mj-lt"/>
              </a:rPr>
              <a:t>4.1.- Definiciones</a:t>
            </a:r>
          </a:p>
          <a:p>
            <a:pPr algn="just"/>
            <a:r>
              <a:rPr lang="es-ES" sz="1600" dirty="0">
                <a:latin typeface="+mj-lt"/>
              </a:rPr>
              <a:t>4.2.- ¿Qué son las microempresas de traducción?</a:t>
            </a:r>
          </a:p>
          <a:p>
            <a:pPr algn="just"/>
            <a:r>
              <a:rPr lang="es-ES" sz="1600" dirty="0">
                <a:latin typeface="+mj-lt"/>
              </a:rPr>
              <a:t>4.3.- Microempresas que operan como agencias de traducción </a:t>
            </a:r>
          </a:p>
          <a:p>
            <a:pPr algn="just"/>
            <a:r>
              <a:rPr lang="es-ES" sz="1600" dirty="0">
                <a:latin typeface="+mj-lt"/>
              </a:rPr>
              <a:t>4.4.- Formas sociales posibles</a:t>
            </a:r>
          </a:p>
          <a:p>
            <a:pPr algn="just"/>
            <a:r>
              <a:rPr lang="es-ES" sz="1600" dirty="0">
                <a:latin typeface="+mj-lt"/>
              </a:rPr>
              <a:t>4.4.1.- Lectura</a:t>
            </a:r>
          </a:p>
          <a:p>
            <a:pPr algn="just"/>
            <a:r>
              <a:rPr lang="es-ES" sz="1600" dirty="0">
                <a:latin typeface="+mj-lt"/>
              </a:rPr>
              <a:t>4.5.- Ventajas de ser una microempresa</a:t>
            </a:r>
          </a:p>
          <a:p>
            <a:pPr algn="just"/>
            <a:r>
              <a:rPr lang="es-ES" sz="1600" dirty="0">
                <a:latin typeface="+mj-lt"/>
              </a:rPr>
              <a:t>4.6.- Ventajas y desventajas de las microempresas </a:t>
            </a:r>
            <a:r>
              <a:rPr lang="es-ES" sz="1600" dirty="0" smtClean="0">
                <a:latin typeface="+mj-lt"/>
              </a:rPr>
              <a:t>- </a:t>
            </a:r>
            <a:r>
              <a:rPr lang="es-ES" sz="1600" dirty="0">
                <a:latin typeface="+mj-lt"/>
              </a:rPr>
              <a:t>desde el punto de vista </a:t>
            </a:r>
            <a:r>
              <a:rPr lang="es-ES" sz="1600" dirty="0" smtClean="0">
                <a:latin typeface="+mj-lt"/>
              </a:rPr>
              <a:t>de </a:t>
            </a:r>
            <a:r>
              <a:rPr lang="es-ES" sz="1600" dirty="0">
                <a:latin typeface="+mj-lt"/>
              </a:rPr>
              <a:t>un cliente de traducciones </a:t>
            </a:r>
          </a:p>
          <a:p>
            <a:pPr algn="just"/>
            <a:r>
              <a:rPr lang="es-ES" sz="1600" dirty="0">
                <a:latin typeface="+mj-lt"/>
              </a:rPr>
              <a:t>4.7.- Futuro de las microempresas </a:t>
            </a:r>
            <a:endParaRPr lang="es-ES" sz="1600" dirty="0" smtClean="0">
              <a:latin typeface="+mj-lt"/>
            </a:endParaRPr>
          </a:p>
          <a:p>
            <a:pPr algn="just"/>
            <a:endParaRPr lang="es-ES" sz="1600" dirty="0">
              <a:latin typeface="+mj-lt"/>
            </a:endParaRPr>
          </a:p>
          <a:p>
            <a:pPr algn="just"/>
            <a:r>
              <a:rPr lang="es-ES" sz="1600" dirty="0">
                <a:latin typeface="+mj-lt"/>
              </a:rPr>
              <a:t>5.- Lectura y opinión </a:t>
            </a:r>
            <a:r>
              <a:rPr lang="es-ES" sz="1400" dirty="0"/>
              <a:t/>
            </a:r>
            <a:br>
              <a:rPr lang="es-ES" sz="1400" dirty="0"/>
            </a:br>
            <a:endParaRPr lang="es-ES" sz="1400" dirty="0"/>
          </a:p>
        </p:txBody>
      </p:sp>
      <p:sp>
        <p:nvSpPr>
          <p:cNvPr id="3" name="CuadroTexto 2"/>
          <p:cNvSpPr txBox="1"/>
          <p:nvPr/>
        </p:nvSpPr>
        <p:spPr>
          <a:xfrm>
            <a:off x="3458109" y="382110"/>
            <a:ext cx="902811" cy="646331"/>
          </a:xfrm>
          <a:prstGeom prst="rect">
            <a:avLst/>
          </a:prstGeom>
          <a:noFill/>
        </p:spPr>
        <p:txBody>
          <a:bodyPr wrap="none" rtlCol="0">
            <a:spAutoFit/>
          </a:bodyPr>
          <a:lstStyle/>
          <a:p>
            <a:r>
              <a:rPr lang="es-ES" b="1" u="sng" dirty="0"/>
              <a:t>ÍNDICE:</a:t>
            </a:r>
            <a:endParaRPr lang="es-ES" dirty="0"/>
          </a:p>
          <a:p>
            <a:endParaRPr lang="es-ES" dirty="0"/>
          </a:p>
        </p:txBody>
      </p:sp>
      <p:sp>
        <p:nvSpPr>
          <p:cNvPr id="11" name="Rectángulo redondeado 10"/>
          <p:cNvSpPr/>
          <p:nvPr/>
        </p:nvSpPr>
        <p:spPr>
          <a:xfrm>
            <a:off x="5641958" y="427444"/>
            <a:ext cx="282029" cy="298081"/>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5329715" y="427445"/>
            <a:ext cx="282029" cy="29808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5017472" y="427446"/>
            <a:ext cx="282029" cy="29808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4705229" y="427446"/>
            <a:ext cx="282029" cy="2980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4392986" y="427447"/>
            <a:ext cx="282029" cy="29808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099" y="6055039"/>
            <a:ext cx="793649" cy="617113"/>
          </a:xfrm>
          <a:prstGeom prst="rect">
            <a:avLst/>
          </a:prstGeom>
        </p:spPr>
      </p:pic>
      <p:pic>
        <p:nvPicPr>
          <p:cNvPr id="16" name="Imagen 15"/>
          <p:cNvPicPr>
            <a:picLocks noChangeAspect="1"/>
          </p:cNvPicPr>
          <p:nvPr/>
        </p:nvPicPr>
        <p:blipFill>
          <a:blip r:embed="rId3"/>
          <a:stretch>
            <a:fillRect/>
          </a:stretch>
        </p:blipFill>
        <p:spPr>
          <a:xfrm>
            <a:off x="7572350" y="169378"/>
            <a:ext cx="1266850" cy="269142"/>
          </a:xfrm>
          <a:prstGeom prst="rect">
            <a:avLst/>
          </a:prstGeom>
        </p:spPr>
      </p:pic>
    </p:spTree>
    <p:extLst>
      <p:ext uri="{BB962C8B-B14F-4D97-AF65-F5344CB8AC3E}">
        <p14:creationId xmlns:p14="http://schemas.microsoft.com/office/powerpoint/2010/main" val="211293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68" y="377798"/>
            <a:ext cx="1628343" cy="1266141"/>
          </a:xfrm>
          <a:prstGeom prst="rect">
            <a:avLst/>
          </a:prstGeom>
        </p:spPr>
      </p:pic>
      <p:sp>
        <p:nvSpPr>
          <p:cNvPr id="2" name="Rectángulo redondeado 1"/>
          <p:cNvSpPr/>
          <p:nvPr/>
        </p:nvSpPr>
        <p:spPr>
          <a:xfrm>
            <a:off x="3478585" y="1071391"/>
            <a:ext cx="282029" cy="29808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p:cNvSpPr txBox="1"/>
          <p:nvPr/>
        </p:nvSpPr>
        <p:spPr>
          <a:xfrm>
            <a:off x="3478585" y="1046306"/>
            <a:ext cx="1692964" cy="646331"/>
          </a:xfrm>
          <a:prstGeom prst="rect">
            <a:avLst/>
          </a:prstGeom>
          <a:noFill/>
        </p:spPr>
        <p:txBody>
          <a:bodyPr wrap="none" rtlCol="0">
            <a:spAutoFit/>
          </a:bodyPr>
          <a:lstStyle/>
          <a:p>
            <a:r>
              <a:rPr lang="es-ES" b="1" u="sng" dirty="0"/>
              <a:t>1.- Introducción</a:t>
            </a:r>
            <a:endParaRPr lang="es-ES" dirty="0"/>
          </a:p>
          <a:p>
            <a:endParaRPr lang="es-ES" dirty="0"/>
          </a:p>
        </p:txBody>
      </p:sp>
      <p:sp>
        <p:nvSpPr>
          <p:cNvPr id="5" name="Rectángulo redondeado 4"/>
          <p:cNvSpPr/>
          <p:nvPr/>
        </p:nvSpPr>
        <p:spPr>
          <a:xfrm>
            <a:off x="1635618" y="2336580"/>
            <a:ext cx="6048072" cy="3124062"/>
          </a:xfrm>
          <a:prstGeom prst="roundRect">
            <a:avLst/>
          </a:prstGeom>
          <a:solidFill>
            <a:schemeClr val="accent4">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En esta </a:t>
            </a:r>
            <a:r>
              <a:rPr lang="es-ES" b="1" dirty="0">
                <a:solidFill>
                  <a:schemeClr val="tx1"/>
                </a:solidFill>
              </a:rPr>
              <a:t>primera lección</a:t>
            </a:r>
            <a:r>
              <a:rPr lang="es-ES" dirty="0">
                <a:solidFill>
                  <a:schemeClr val="tx1"/>
                </a:solidFill>
              </a:rPr>
              <a:t> hablaremos de:</a:t>
            </a:r>
          </a:p>
          <a:p>
            <a:r>
              <a:rPr lang="es-ES" dirty="0">
                <a:solidFill>
                  <a:schemeClr val="tx1"/>
                </a:solidFill>
              </a:rPr>
              <a:t>1.-  La necesidad de traducción y cómo surge;</a:t>
            </a:r>
          </a:p>
          <a:p>
            <a:r>
              <a:rPr lang="es-ES" dirty="0">
                <a:solidFill>
                  <a:schemeClr val="tx1"/>
                </a:solidFill>
              </a:rPr>
              <a:t>2.- Cómo se resuelven las necesidades de traducción;</a:t>
            </a:r>
          </a:p>
          <a:p>
            <a:r>
              <a:rPr lang="es-ES" dirty="0">
                <a:solidFill>
                  <a:schemeClr val="tx1"/>
                </a:solidFill>
              </a:rPr>
              <a:t>3.- Qué personas trabajan en el proceso de la traducción en empresas (en plantilla o en las instalaciones de la empresa);</a:t>
            </a:r>
          </a:p>
          <a:p>
            <a:r>
              <a:rPr lang="es-ES" dirty="0">
                <a:solidFill>
                  <a:schemeClr val="tx1"/>
                </a:solidFill>
              </a:rPr>
              <a:t>4.- Proveedores externos: agencias y </a:t>
            </a:r>
            <a:r>
              <a:rPr lang="es-ES" dirty="0" err="1">
                <a:solidFill>
                  <a:schemeClr val="tx1"/>
                </a:solidFill>
              </a:rPr>
              <a:t>freelancers</a:t>
            </a:r>
            <a:r>
              <a:rPr lang="es-ES" dirty="0">
                <a:solidFill>
                  <a:schemeClr val="tx1"/>
                </a:solidFill>
              </a:rPr>
              <a:t> (autónomos) y las principales diferencias.</a:t>
            </a:r>
          </a:p>
          <a:p>
            <a:pPr algn="ctr"/>
            <a:endParaRPr lang="es-ES" dirty="0"/>
          </a:p>
        </p:txBody>
      </p:sp>
      <p:pic>
        <p:nvPicPr>
          <p:cNvPr id="6" name="Imagen 5"/>
          <p:cNvPicPr>
            <a:picLocks noChangeAspect="1"/>
          </p:cNvPicPr>
          <p:nvPr/>
        </p:nvPicPr>
        <p:blipFill>
          <a:blip r:embed="rId3"/>
          <a:stretch>
            <a:fillRect/>
          </a:stretch>
        </p:blipFill>
        <p:spPr>
          <a:xfrm>
            <a:off x="7469747" y="6427750"/>
            <a:ext cx="1266850" cy="269142"/>
          </a:xfrm>
          <a:prstGeom prst="rect">
            <a:avLst/>
          </a:prstGeom>
        </p:spPr>
      </p:pic>
    </p:spTree>
    <p:extLst>
      <p:ext uri="{BB962C8B-B14F-4D97-AF65-F5344CB8AC3E}">
        <p14:creationId xmlns:p14="http://schemas.microsoft.com/office/powerpoint/2010/main" val="381042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448394" y="878726"/>
            <a:ext cx="282029" cy="2980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1448394" y="853642"/>
            <a:ext cx="6182013" cy="646331"/>
          </a:xfrm>
          <a:prstGeom prst="rect">
            <a:avLst/>
          </a:prstGeom>
          <a:noFill/>
        </p:spPr>
        <p:txBody>
          <a:bodyPr wrap="none" rtlCol="0">
            <a:spAutoFit/>
          </a:bodyPr>
          <a:lstStyle/>
          <a:p>
            <a:r>
              <a:rPr lang="es-ES" b="1" u="sng" dirty="0"/>
              <a:t>2.- La necesidad de traducción y principales tipos de proveedor</a:t>
            </a:r>
            <a:endParaRPr lang="es-ES" dirty="0"/>
          </a:p>
          <a:p>
            <a:endParaRPr lang="es-ES" dirty="0"/>
          </a:p>
        </p:txBody>
      </p:sp>
      <p:sp>
        <p:nvSpPr>
          <p:cNvPr id="4" name="CuadroTexto 3"/>
          <p:cNvSpPr txBox="1"/>
          <p:nvPr/>
        </p:nvSpPr>
        <p:spPr>
          <a:xfrm>
            <a:off x="2806288" y="2227857"/>
            <a:ext cx="5333319" cy="677108"/>
          </a:xfrm>
          <a:prstGeom prst="rect">
            <a:avLst/>
          </a:prstGeom>
          <a:noFill/>
        </p:spPr>
        <p:txBody>
          <a:bodyPr wrap="none" rtlCol="0">
            <a:spAutoFit/>
          </a:bodyPr>
          <a:lstStyle/>
          <a:p>
            <a:r>
              <a:rPr lang="es-ES" sz="2000" b="1" u="sng" dirty="0">
                <a:solidFill>
                  <a:schemeClr val="accent6">
                    <a:lumMod val="60000"/>
                    <a:lumOff val="40000"/>
                  </a:schemeClr>
                </a:solidFill>
              </a:rPr>
              <a:t>2.1.- La necesidad de traducción – ¿Cómo surge?</a:t>
            </a:r>
            <a:endParaRPr lang="es-ES" sz="2000" dirty="0">
              <a:solidFill>
                <a:schemeClr val="accent6">
                  <a:lumMod val="60000"/>
                  <a:lumOff val="40000"/>
                </a:schemeClr>
              </a:solidFill>
            </a:endParaRPr>
          </a:p>
          <a:p>
            <a:endParaRPr lang="es-ES" dirty="0"/>
          </a:p>
        </p:txBody>
      </p:sp>
      <p:sp>
        <p:nvSpPr>
          <p:cNvPr id="5" name="Rectángulo redondeado 4"/>
          <p:cNvSpPr/>
          <p:nvPr/>
        </p:nvSpPr>
        <p:spPr>
          <a:xfrm>
            <a:off x="566831" y="2508257"/>
            <a:ext cx="7572776" cy="2969444"/>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p:cNvSpPr txBox="1"/>
          <p:nvPr/>
        </p:nvSpPr>
        <p:spPr>
          <a:xfrm>
            <a:off x="747032" y="2892378"/>
            <a:ext cx="7392575" cy="2585323"/>
          </a:xfrm>
          <a:prstGeom prst="rect">
            <a:avLst/>
          </a:prstGeom>
          <a:noFill/>
        </p:spPr>
        <p:txBody>
          <a:bodyPr wrap="square" rtlCol="0">
            <a:spAutoFit/>
          </a:bodyPr>
          <a:lstStyle/>
          <a:p>
            <a:r>
              <a:rPr lang="es-ES" dirty="0"/>
              <a:t>La necesidad de traducción surge en las empresas por diversos motivos, entre otros, la exportación de productos al extranjero, las visitas de personal extranjero o el envío / expatriación de personal propio a otros países, los mercados locales multilingües, la regulación estatal o regional que obliga a traducir ciertos materiales, las compraventas / adquisiciones de activos y de empresas o fusiones y absorciones, las demandas o procesos judiciales que tengan actores o demandados de otros países, los concursos y licitaciones internacionales, etc.</a:t>
            </a:r>
          </a:p>
          <a:p>
            <a:endParaRPr lang="es-ES" dirty="0"/>
          </a:p>
        </p:txBody>
      </p:sp>
      <p:pic>
        <p:nvPicPr>
          <p:cNvPr id="8" name="Imagen 7"/>
          <p:cNvPicPr>
            <a:picLocks noChangeAspect="1"/>
          </p:cNvPicPr>
          <p:nvPr/>
        </p:nvPicPr>
        <p:blipFill>
          <a:blip r:embed="rId2"/>
          <a:stretch>
            <a:fillRect/>
          </a:stretch>
        </p:blipFill>
        <p:spPr>
          <a:xfrm>
            <a:off x="7630407" y="6366978"/>
            <a:ext cx="1266850" cy="269142"/>
          </a:xfrm>
          <a:prstGeom prst="rect">
            <a:avLst/>
          </a:prstGeom>
        </p:spPr>
      </p:pic>
    </p:spTree>
    <p:extLst>
      <p:ext uri="{BB962C8B-B14F-4D97-AF65-F5344CB8AC3E}">
        <p14:creationId xmlns:p14="http://schemas.microsoft.com/office/powerpoint/2010/main" val="231493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a:stretch>
            <a:fillRect/>
          </a:stretch>
        </p:blipFill>
        <p:spPr>
          <a:xfrm>
            <a:off x="270441" y="4519444"/>
            <a:ext cx="2381114" cy="892550"/>
          </a:xfrm>
          <a:prstGeom prst="rect">
            <a:avLst/>
          </a:prstGeom>
          <a:noFill/>
          <a:ln>
            <a:noFill/>
          </a:ln>
        </p:spPr>
      </p:pic>
      <p:pic>
        <p:nvPicPr>
          <p:cNvPr id="9" name="Imagen 8"/>
          <p:cNvPicPr>
            <a:picLocks noChangeAspect="1"/>
          </p:cNvPicPr>
          <p:nvPr/>
        </p:nvPicPr>
        <p:blipFill>
          <a:blip r:embed="rId3"/>
          <a:stretch>
            <a:fillRect/>
          </a:stretch>
        </p:blipFill>
        <p:spPr>
          <a:xfrm>
            <a:off x="276057" y="1779223"/>
            <a:ext cx="2323436" cy="714115"/>
          </a:xfrm>
          <a:prstGeom prst="rect">
            <a:avLst/>
          </a:prstGeom>
        </p:spPr>
      </p:pic>
      <p:sp>
        <p:nvSpPr>
          <p:cNvPr id="2" name="CuadroTexto 1"/>
          <p:cNvSpPr txBox="1"/>
          <p:nvPr/>
        </p:nvSpPr>
        <p:spPr>
          <a:xfrm>
            <a:off x="2118096" y="338891"/>
            <a:ext cx="4064061" cy="369332"/>
          </a:xfrm>
          <a:prstGeom prst="rect">
            <a:avLst/>
          </a:prstGeom>
          <a:noFill/>
        </p:spPr>
        <p:txBody>
          <a:bodyPr wrap="none" rtlCol="0">
            <a:spAutoFit/>
          </a:bodyPr>
          <a:lstStyle/>
          <a:p>
            <a:r>
              <a:rPr lang="es-ES" b="1" u="sng" dirty="0">
                <a:solidFill>
                  <a:schemeClr val="accent6">
                    <a:lumMod val="60000"/>
                    <a:lumOff val="40000"/>
                  </a:schemeClr>
                </a:solidFill>
              </a:rPr>
              <a:t>2.2. - ¿Cómo se resuelve esta necesidad?</a:t>
            </a:r>
            <a:endParaRPr lang="es-ES" dirty="0">
              <a:solidFill>
                <a:schemeClr val="accent6">
                  <a:lumMod val="60000"/>
                  <a:lumOff val="40000"/>
                </a:schemeClr>
              </a:solidFill>
            </a:endParaRPr>
          </a:p>
        </p:txBody>
      </p:sp>
      <p:sp>
        <p:nvSpPr>
          <p:cNvPr id="3" name="CuadroTexto 2"/>
          <p:cNvSpPr txBox="1"/>
          <p:nvPr/>
        </p:nvSpPr>
        <p:spPr>
          <a:xfrm>
            <a:off x="1695287" y="656293"/>
            <a:ext cx="4909677" cy="307777"/>
          </a:xfrm>
          <a:prstGeom prst="rect">
            <a:avLst/>
          </a:prstGeom>
          <a:noFill/>
        </p:spPr>
        <p:txBody>
          <a:bodyPr wrap="none" rtlCol="0">
            <a:spAutoFit/>
          </a:bodyPr>
          <a:lstStyle/>
          <a:p>
            <a:r>
              <a:rPr lang="es-ES" sz="1400" dirty="0"/>
              <a:t>Existen varias maneras de resolver </a:t>
            </a:r>
            <a:r>
              <a:rPr lang="es-ES" sz="1400" b="1" dirty="0"/>
              <a:t>una necesidad de traducción</a:t>
            </a:r>
            <a:r>
              <a:rPr lang="es-ES" sz="1400" dirty="0"/>
              <a:t>:</a:t>
            </a:r>
          </a:p>
        </p:txBody>
      </p:sp>
      <p:sp>
        <p:nvSpPr>
          <p:cNvPr id="8" name="CuadroTexto 7"/>
          <p:cNvSpPr txBox="1"/>
          <p:nvPr/>
        </p:nvSpPr>
        <p:spPr>
          <a:xfrm>
            <a:off x="389347" y="1877785"/>
            <a:ext cx="2096856" cy="615553"/>
          </a:xfrm>
          <a:prstGeom prst="rect">
            <a:avLst/>
          </a:prstGeom>
          <a:noFill/>
        </p:spPr>
        <p:txBody>
          <a:bodyPr wrap="none" rtlCol="0">
            <a:spAutoFit/>
          </a:bodyPr>
          <a:lstStyle/>
          <a:p>
            <a:pPr lvl="0"/>
            <a:r>
              <a:rPr lang="es-ES" sz="1600" b="1" dirty="0"/>
              <a:t>Proveedores externos:</a:t>
            </a:r>
            <a:endParaRPr lang="es-ES" sz="1600" dirty="0"/>
          </a:p>
          <a:p>
            <a:endParaRPr lang="es-ES" dirty="0"/>
          </a:p>
        </p:txBody>
      </p:sp>
      <p:sp>
        <p:nvSpPr>
          <p:cNvPr id="11" name="CuadroTexto 10"/>
          <p:cNvSpPr txBox="1"/>
          <p:nvPr/>
        </p:nvSpPr>
        <p:spPr>
          <a:xfrm>
            <a:off x="2975017" y="1395274"/>
            <a:ext cx="5602926" cy="800219"/>
          </a:xfrm>
          <a:prstGeom prst="rect">
            <a:avLst/>
          </a:prstGeom>
          <a:noFill/>
        </p:spPr>
        <p:txBody>
          <a:bodyPr wrap="square" rtlCol="0">
            <a:spAutoFit/>
          </a:bodyPr>
          <a:lstStyle/>
          <a:p>
            <a:pPr lvl="0" algn="just"/>
            <a:r>
              <a:rPr lang="es-ES" sz="1400" b="1" dirty="0" err="1"/>
              <a:t>Freelancers</a:t>
            </a:r>
            <a:r>
              <a:rPr lang="es-ES" sz="1400" b="1" dirty="0"/>
              <a:t> o autónomos</a:t>
            </a:r>
            <a:r>
              <a:rPr lang="es-ES" sz="1400" dirty="0"/>
              <a:t> (que pueden ser personas que trabajan de forma ocasional o de forma habitual en la traducción);</a:t>
            </a:r>
          </a:p>
          <a:p>
            <a:endParaRPr lang="es-ES" dirty="0"/>
          </a:p>
        </p:txBody>
      </p:sp>
      <p:pic>
        <p:nvPicPr>
          <p:cNvPr id="12" name="Imagen 11"/>
          <p:cNvPicPr>
            <a:picLocks noChangeAspect="1"/>
          </p:cNvPicPr>
          <p:nvPr/>
        </p:nvPicPr>
        <p:blipFill>
          <a:blip r:embed="rId4"/>
          <a:stretch>
            <a:fillRect/>
          </a:stretch>
        </p:blipFill>
        <p:spPr>
          <a:xfrm>
            <a:off x="2892510" y="1388789"/>
            <a:ext cx="33750" cy="551250"/>
          </a:xfrm>
          <a:prstGeom prst="rect">
            <a:avLst/>
          </a:prstGeom>
        </p:spPr>
      </p:pic>
      <p:sp>
        <p:nvSpPr>
          <p:cNvPr id="13" name="CuadroTexto 12"/>
          <p:cNvSpPr txBox="1"/>
          <p:nvPr/>
        </p:nvSpPr>
        <p:spPr>
          <a:xfrm>
            <a:off x="2926259" y="2151164"/>
            <a:ext cx="5651684" cy="800219"/>
          </a:xfrm>
          <a:prstGeom prst="rect">
            <a:avLst/>
          </a:prstGeom>
          <a:noFill/>
        </p:spPr>
        <p:txBody>
          <a:bodyPr wrap="square" rtlCol="0">
            <a:spAutoFit/>
          </a:bodyPr>
          <a:lstStyle/>
          <a:p>
            <a:pPr lvl="0" algn="just"/>
            <a:r>
              <a:rPr lang="es-ES" sz="1400" b="1" dirty="0"/>
              <a:t>Agencias de traducción o empresas de servicios lingüísticos</a:t>
            </a:r>
            <a:r>
              <a:rPr lang="es-ES" sz="1400" dirty="0"/>
              <a:t> (en el segundo tipo se incluyen las empresas de consultoría, formación, etc.).</a:t>
            </a:r>
          </a:p>
          <a:p>
            <a:endParaRPr lang="es-ES" dirty="0"/>
          </a:p>
        </p:txBody>
      </p:sp>
      <p:pic>
        <p:nvPicPr>
          <p:cNvPr id="14" name="Imagen 13"/>
          <p:cNvPicPr>
            <a:picLocks noChangeAspect="1"/>
          </p:cNvPicPr>
          <p:nvPr/>
        </p:nvPicPr>
        <p:blipFill>
          <a:blip r:embed="rId4"/>
          <a:stretch>
            <a:fillRect/>
          </a:stretch>
        </p:blipFill>
        <p:spPr>
          <a:xfrm>
            <a:off x="2892510" y="2153912"/>
            <a:ext cx="33750" cy="551250"/>
          </a:xfrm>
          <a:prstGeom prst="rect">
            <a:avLst/>
          </a:prstGeom>
        </p:spPr>
      </p:pic>
      <p:pic>
        <p:nvPicPr>
          <p:cNvPr id="15" name="Imagen 14"/>
          <p:cNvPicPr>
            <a:picLocks noChangeAspect="1"/>
          </p:cNvPicPr>
          <p:nvPr/>
        </p:nvPicPr>
        <p:blipFill>
          <a:blip r:embed="rId5"/>
          <a:stretch>
            <a:fillRect/>
          </a:stretch>
        </p:blipFill>
        <p:spPr>
          <a:xfrm>
            <a:off x="276057" y="3267689"/>
            <a:ext cx="2323436" cy="690308"/>
          </a:xfrm>
          <a:prstGeom prst="rect">
            <a:avLst/>
          </a:prstGeom>
        </p:spPr>
      </p:pic>
      <p:sp>
        <p:nvSpPr>
          <p:cNvPr id="16" name="CuadroTexto 15"/>
          <p:cNvSpPr txBox="1"/>
          <p:nvPr/>
        </p:nvSpPr>
        <p:spPr>
          <a:xfrm>
            <a:off x="389347" y="3199136"/>
            <a:ext cx="2032001" cy="861774"/>
          </a:xfrm>
          <a:prstGeom prst="rect">
            <a:avLst/>
          </a:prstGeom>
          <a:noFill/>
        </p:spPr>
        <p:txBody>
          <a:bodyPr wrap="square" rtlCol="0">
            <a:spAutoFit/>
          </a:bodyPr>
          <a:lstStyle/>
          <a:p>
            <a:pPr lvl="0"/>
            <a:r>
              <a:rPr lang="es-ES" sz="1600" b="1" dirty="0"/>
              <a:t>Con personal propio de la empresa</a:t>
            </a:r>
            <a:r>
              <a:rPr lang="es-ES" sz="1600" dirty="0"/>
              <a:t> </a:t>
            </a:r>
          </a:p>
          <a:p>
            <a:endParaRPr lang="es-ES" dirty="0"/>
          </a:p>
        </p:txBody>
      </p:sp>
      <p:pic>
        <p:nvPicPr>
          <p:cNvPr id="17" name="Imagen 16"/>
          <p:cNvPicPr>
            <a:picLocks noChangeAspect="1"/>
          </p:cNvPicPr>
          <p:nvPr/>
        </p:nvPicPr>
        <p:blipFill>
          <a:blip r:embed="rId6"/>
          <a:stretch>
            <a:fillRect/>
          </a:stretch>
        </p:blipFill>
        <p:spPr>
          <a:xfrm flipH="1">
            <a:off x="2880540" y="3096916"/>
            <a:ext cx="45719" cy="840089"/>
          </a:xfrm>
          <a:prstGeom prst="rect">
            <a:avLst/>
          </a:prstGeom>
        </p:spPr>
      </p:pic>
      <p:sp>
        <p:nvSpPr>
          <p:cNvPr id="18" name="CuadroTexto 17"/>
          <p:cNvSpPr txBox="1"/>
          <p:nvPr/>
        </p:nvSpPr>
        <p:spPr>
          <a:xfrm>
            <a:off x="2975016" y="3156662"/>
            <a:ext cx="5602927" cy="1015663"/>
          </a:xfrm>
          <a:prstGeom prst="rect">
            <a:avLst/>
          </a:prstGeom>
          <a:noFill/>
        </p:spPr>
        <p:txBody>
          <a:bodyPr wrap="square" rtlCol="0">
            <a:spAutoFit/>
          </a:bodyPr>
          <a:lstStyle/>
          <a:p>
            <a:pPr lvl="0" algn="just"/>
            <a:r>
              <a:rPr lang="es-ES" sz="1400" b="1" dirty="0"/>
              <a:t>Personal no especialista</a:t>
            </a:r>
            <a:r>
              <a:rPr lang="es-ES" sz="1400" dirty="0"/>
              <a:t> (secretarias, administrativas): se dedican preferentemente a pequeños encargos, emails, faxes, interpretación</a:t>
            </a:r>
            <a:br>
              <a:rPr lang="es-ES" sz="1400" dirty="0"/>
            </a:br>
            <a:r>
              <a:rPr lang="es-ES" sz="1400" dirty="0"/>
              <a:t>bilateral, etc.</a:t>
            </a:r>
          </a:p>
          <a:p>
            <a:endParaRPr lang="es-ES" dirty="0"/>
          </a:p>
        </p:txBody>
      </p:sp>
      <p:sp>
        <p:nvSpPr>
          <p:cNvPr id="20" name="CuadroTexto 19"/>
          <p:cNvSpPr txBox="1"/>
          <p:nvPr/>
        </p:nvSpPr>
        <p:spPr>
          <a:xfrm>
            <a:off x="29570" y="4518467"/>
            <a:ext cx="2873829" cy="553998"/>
          </a:xfrm>
          <a:prstGeom prst="rect">
            <a:avLst/>
          </a:prstGeom>
          <a:noFill/>
        </p:spPr>
        <p:txBody>
          <a:bodyPr wrap="square" rtlCol="0">
            <a:spAutoFit/>
          </a:bodyPr>
          <a:lstStyle/>
          <a:p>
            <a:pPr algn="ctr"/>
            <a:r>
              <a:rPr lang="es-ES" sz="1600" b="1" dirty="0"/>
              <a:t>Traducción no profesional</a:t>
            </a:r>
            <a:r>
              <a:rPr lang="es-ES" sz="1600" dirty="0"/>
              <a:t> </a:t>
            </a:r>
            <a:r>
              <a:rPr lang="es-ES" sz="1400" dirty="0"/>
              <a:t>(amigos, voluntarios, becarios…)</a:t>
            </a:r>
            <a:endParaRPr lang="es-ES" sz="1600" dirty="0"/>
          </a:p>
        </p:txBody>
      </p:sp>
      <p:sp>
        <p:nvSpPr>
          <p:cNvPr id="22" name="CuadroTexto 21"/>
          <p:cNvSpPr txBox="1"/>
          <p:nvPr/>
        </p:nvSpPr>
        <p:spPr>
          <a:xfrm>
            <a:off x="3000914" y="4377604"/>
            <a:ext cx="5625787" cy="2462213"/>
          </a:xfrm>
          <a:prstGeom prst="rect">
            <a:avLst/>
          </a:prstGeom>
          <a:noFill/>
        </p:spPr>
        <p:txBody>
          <a:bodyPr wrap="square" rtlCol="0">
            <a:spAutoFit/>
          </a:bodyPr>
          <a:lstStyle/>
          <a:p>
            <a:pPr lvl="0" algn="just"/>
            <a:r>
              <a:rPr lang="es-ES" sz="1400" dirty="0"/>
              <a:t>Surgen problemas en cuanto a la disponibilidad y volúmenes que pueden asumir y, a largo plazo, se necesita personal que hable el idioma de forma fluida si va a trabajar con ese país o idioma de forma continuada.</a:t>
            </a:r>
          </a:p>
          <a:p>
            <a:pPr algn="just"/>
            <a:r>
              <a:rPr lang="es-ES" sz="1400" dirty="0"/>
              <a:t>Dentro de este apartado también citamos el </a:t>
            </a:r>
            <a:r>
              <a:rPr lang="es-ES" sz="1400" b="1" dirty="0"/>
              <a:t>crowdsourcing</a:t>
            </a:r>
            <a:r>
              <a:rPr lang="es-ES" sz="1400" dirty="0"/>
              <a:t> (agregación de voluntarios) que es una opción que existe:</a:t>
            </a:r>
          </a:p>
          <a:p>
            <a:pPr marL="285750" lvl="0" indent="-285750" algn="just">
              <a:buFont typeface="Arial" panose="020B0604020202020204" pitchFamily="34" charset="0"/>
              <a:buChar char="•"/>
            </a:pPr>
            <a:r>
              <a:rPr lang="es-ES" sz="1400" dirty="0"/>
              <a:t>En determinadas redes sociales (Twitter, Facebook…).</a:t>
            </a:r>
          </a:p>
          <a:p>
            <a:pPr marL="285750" lvl="0" indent="-285750" algn="just">
              <a:buFont typeface="Arial" panose="020B0604020202020204" pitchFamily="34" charset="0"/>
              <a:buChar char="•"/>
            </a:pPr>
            <a:r>
              <a:rPr lang="es-ES" sz="1400" dirty="0"/>
              <a:t>Como empresas proveedoras (agencias de traducción o plataformas de crowdsourcing) que dan una serie de puntos o incluso una pequeña remuneración a los voluntarios.</a:t>
            </a:r>
          </a:p>
          <a:p>
            <a:pPr marL="285750" lvl="0" indent="-285750" algn="just">
              <a:buFont typeface="Arial" panose="020B0604020202020204" pitchFamily="34" charset="0"/>
              <a:buChar char="•"/>
            </a:pPr>
            <a:r>
              <a:rPr lang="es-ES" sz="1400" dirty="0"/>
              <a:t>Para programas de informática, sobre todo si son de distribución libre.</a:t>
            </a:r>
          </a:p>
          <a:p>
            <a:endParaRPr lang="es-ES" sz="1400" dirty="0"/>
          </a:p>
        </p:txBody>
      </p:sp>
      <p:pic>
        <p:nvPicPr>
          <p:cNvPr id="24" name="Imagen 23"/>
          <p:cNvPicPr>
            <a:picLocks noChangeAspect="1"/>
          </p:cNvPicPr>
          <p:nvPr/>
        </p:nvPicPr>
        <p:blipFill>
          <a:blip r:embed="rId7"/>
          <a:stretch>
            <a:fillRect/>
          </a:stretch>
        </p:blipFill>
        <p:spPr>
          <a:xfrm>
            <a:off x="7572350" y="169378"/>
            <a:ext cx="1266850" cy="269142"/>
          </a:xfrm>
          <a:prstGeom prst="rect">
            <a:avLst/>
          </a:prstGeom>
        </p:spPr>
      </p:pic>
      <p:pic>
        <p:nvPicPr>
          <p:cNvPr id="26" name="Imagen 25"/>
          <p:cNvPicPr>
            <a:picLocks noChangeAspect="1"/>
          </p:cNvPicPr>
          <p:nvPr/>
        </p:nvPicPr>
        <p:blipFill>
          <a:blip r:embed="rId8"/>
          <a:stretch>
            <a:fillRect/>
          </a:stretch>
        </p:blipFill>
        <p:spPr>
          <a:xfrm>
            <a:off x="2929297" y="4519444"/>
            <a:ext cx="45719" cy="2178536"/>
          </a:xfrm>
          <a:prstGeom prst="rect">
            <a:avLst/>
          </a:prstGeom>
        </p:spPr>
      </p:pic>
    </p:spTree>
    <p:extLst>
      <p:ext uri="{BB962C8B-B14F-4D97-AF65-F5344CB8AC3E}">
        <p14:creationId xmlns:p14="http://schemas.microsoft.com/office/powerpoint/2010/main" val="199091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390" y="1250324"/>
            <a:ext cx="2758355" cy="892550"/>
          </a:xfrm>
          <a:prstGeom prst="rect">
            <a:avLst/>
          </a:prstGeom>
          <a:noFill/>
          <a:ln>
            <a:noFill/>
          </a:ln>
        </p:spPr>
      </p:pic>
      <p:sp>
        <p:nvSpPr>
          <p:cNvPr id="3" name="CuadroTexto 2"/>
          <p:cNvSpPr txBox="1"/>
          <p:nvPr/>
        </p:nvSpPr>
        <p:spPr>
          <a:xfrm>
            <a:off x="234661" y="1281100"/>
            <a:ext cx="2758355" cy="861774"/>
          </a:xfrm>
          <a:prstGeom prst="rect">
            <a:avLst/>
          </a:prstGeom>
          <a:noFill/>
        </p:spPr>
        <p:txBody>
          <a:bodyPr wrap="square" rtlCol="0">
            <a:spAutoFit/>
          </a:bodyPr>
          <a:lstStyle/>
          <a:p>
            <a:pPr lvl="0" algn="ctr"/>
            <a:r>
              <a:rPr lang="es-ES" sz="1600" b="1" dirty="0"/>
              <a:t>Traducción profesional en la </a:t>
            </a:r>
            <a:r>
              <a:rPr lang="es-ES" sz="1600" b="1" dirty="0" smtClean="0"/>
              <a:t>empresa</a:t>
            </a:r>
            <a:endParaRPr lang="es-ES" sz="1600" dirty="0"/>
          </a:p>
          <a:p>
            <a:endParaRPr lang="es-ES" dirty="0"/>
          </a:p>
        </p:txBody>
      </p:sp>
      <p:sp>
        <p:nvSpPr>
          <p:cNvPr id="5" name="CuadroTexto 4"/>
          <p:cNvSpPr txBox="1"/>
          <p:nvPr/>
        </p:nvSpPr>
        <p:spPr>
          <a:xfrm>
            <a:off x="2859310" y="1250324"/>
            <a:ext cx="2598057" cy="1015663"/>
          </a:xfrm>
          <a:prstGeom prst="rect">
            <a:avLst/>
          </a:prstGeom>
          <a:noFill/>
        </p:spPr>
        <p:txBody>
          <a:bodyPr wrap="square" rtlCol="0">
            <a:spAutoFit/>
          </a:bodyPr>
          <a:lstStyle/>
          <a:p>
            <a:pPr lvl="0" algn="ctr"/>
            <a:r>
              <a:rPr lang="es-ES" sz="1400" b="1" dirty="0"/>
              <a:t>Traductores in-</a:t>
            </a:r>
            <a:r>
              <a:rPr lang="es-ES" sz="1400" b="1" dirty="0" err="1"/>
              <a:t>house</a:t>
            </a:r>
            <a:r>
              <a:rPr lang="es-ES" sz="1400" dirty="0"/>
              <a:t> (contratados por la propia empresa):</a:t>
            </a:r>
          </a:p>
          <a:p>
            <a:endParaRPr lang="es-ES" dirty="0"/>
          </a:p>
        </p:txBody>
      </p:sp>
      <p:sp>
        <p:nvSpPr>
          <p:cNvPr id="8" name="CuadroTexto 7"/>
          <p:cNvSpPr txBox="1"/>
          <p:nvPr/>
        </p:nvSpPr>
        <p:spPr>
          <a:xfrm>
            <a:off x="5246906" y="910286"/>
            <a:ext cx="3477993" cy="800219"/>
          </a:xfrm>
          <a:prstGeom prst="rect">
            <a:avLst/>
          </a:prstGeom>
          <a:noFill/>
        </p:spPr>
        <p:txBody>
          <a:bodyPr wrap="square" rtlCol="0">
            <a:spAutoFit/>
          </a:bodyPr>
          <a:lstStyle/>
          <a:p>
            <a:r>
              <a:rPr lang="es-ES" sz="1400" b="1" dirty="0"/>
              <a:t>Permanentes:</a:t>
            </a:r>
            <a:r>
              <a:rPr lang="es-ES" sz="1400" dirty="0"/>
              <a:t> suelen trabajar en consultoras, auditoras, empresas de abogados, etc.</a:t>
            </a:r>
          </a:p>
          <a:p>
            <a:endParaRPr lang="es-ES" dirty="0"/>
          </a:p>
        </p:txBody>
      </p:sp>
      <p:sp>
        <p:nvSpPr>
          <p:cNvPr id="9" name="CuadroTexto 8"/>
          <p:cNvSpPr txBox="1"/>
          <p:nvPr/>
        </p:nvSpPr>
        <p:spPr>
          <a:xfrm>
            <a:off x="5246906" y="1799684"/>
            <a:ext cx="3569435" cy="1446550"/>
          </a:xfrm>
          <a:prstGeom prst="rect">
            <a:avLst/>
          </a:prstGeom>
          <a:noFill/>
        </p:spPr>
        <p:txBody>
          <a:bodyPr wrap="square" rtlCol="0">
            <a:spAutoFit/>
          </a:bodyPr>
          <a:lstStyle/>
          <a:p>
            <a:pPr algn="just"/>
            <a:r>
              <a:rPr lang="es-ES" sz="1400" b="1" dirty="0"/>
              <a:t>Por obra o servicio, circunstancias de la producción, temporales:</a:t>
            </a:r>
            <a:r>
              <a:rPr lang="es-ES" sz="1400" dirty="0"/>
              <a:t> por una campaña determinada, traducción de páginas web, materiales promocionales, un concurso (</a:t>
            </a:r>
            <a:r>
              <a:rPr lang="es-ES" sz="1400" i="1" dirty="0" err="1"/>
              <a:t>call</a:t>
            </a:r>
            <a:r>
              <a:rPr lang="es-ES" sz="1400" i="1" dirty="0"/>
              <a:t> </a:t>
            </a:r>
            <a:r>
              <a:rPr lang="es-ES" sz="1400" i="1" dirty="0" err="1"/>
              <a:t>for</a:t>
            </a:r>
            <a:r>
              <a:rPr lang="es-ES" sz="1400" i="1" dirty="0"/>
              <a:t> </a:t>
            </a:r>
            <a:r>
              <a:rPr lang="es-ES" sz="1400" i="1" dirty="0" err="1"/>
              <a:t>tenders</a:t>
            </a:r>
            <a:r>
              <a:rPr lang="es-ES" sz="1400" dirty="0"/>
              <a:t>), estudios de mercado, etc.</a:t>
            </a:r>
          </a:p>
          <a:p>
            <a:endParaRPr lang="es-ES" dirty="0"/>
          </a:p>
        </p:txBody>
      </p:sp>
      <p:pic>
        <p:nvPicPr>
          <p:cNvPr id="11" name="Imagen 10"/>
          <p:cNvPicPr>
            <a:picLocks noChangeAspect="1"/>
          </p:cNvPicPr>
          <p:nvPr/>
        </p:nvPicPr>
        <p:blipFill>
          <a:blip r:embed="rId3"/>
          <a:stretch>
            <a:fillRect/>
          </a:stretch>
        </p:blipFill>
        <p:spPr>
          <a:xfrm>
            <a:off x="131025" y="4226481"/>
            <a:ext cx="3657199" cy="1124051"/>
          </a:xfrm>
          <a:prstGeom prst="rect">
            <a:avLst/>
          </a:prstGeom>
        </p:spPr>
      </p:pic>
      <p:sp>
        <p:nvSpPr>
          <p:cNvPr id="12" name="CuadroTexto 11"/>
          <p:cNvSpPr txBox="1"/>
          <p:nvPr/>
        </p:nvSpPr>
        <p:spPr>
          <a:xfrm>
            <a:off x="236152" y="4234508"/>
            <a:ext cx="3446943" cy="1107996"/>
          </a:xfrm>
          <a:prstGeom prst="rect">
            <a:avLst/>
          </a:prstGeom>
          <a:noFill/>
        </p:spPr>
        <p:txBody>
          <a:bodyPr wrap="square" rtlCol="0">
            <a:spAutoFit/>
          </a:bodyPr>
          <a:lstStyle/>
          <a:p>
            <a:pPr lvl="0" algn="ctr"/>
            <a:r>
              <a:rPr lang="es-ES" sz="1600" b="1" dirty="0"/>
              <a:t>Traductores contratados por empresas externas</a:t>
            </a:r>
            <a:r>
              <a:rPr lang="es-ES" sz="1600" dirty="0"/>
              <a:t> (pero que trabajan dentro de la empresa):</a:t>
            </a:r>
          </a:p>
          <a:p>
            <a:endParaRPr lang="es-ES" dirty="0"/>
          </a:p>
        </p:txBody>
      </p:sp>
      <p:pic>
        <p:nvPicPr>
          <p:cNvPr id="14" name="Imagen 13"/>
          <p:cNvPicPr>
            <a:picLocks noChangeAspect="1"/>
          </p:cNvPicPr>
          <p:nvPr/>
        </p:nvPicPr>
        <p:blipFill>
          <a:blip r:embed="rId4"/>
          <a:stretch>
            <a:fillRect/>
          </a:stretch>
        </p:blipFill>
        <p:spPr>
          <a:xfrm>
            <a:off x="3933337" y="5177310"/>
            <a:ext cx="47949" cy="783167"/>
          </a:xfrm>
          <a:prstGeom prst="rect">
            <a:avLst/>
          </a:prstGeom>
        </p:spPr>
      </p:pic>
      <p:sp>
        <p:nvSpPr>
          <p:cNvPr id="15" name="CuadroTexto 14"/>
          <p:cNvSpPr txBox="1"/>
          <p:nvPr/>
        </p:nvSpPr>
        <p:spPr>
          <a:xfrm>
            <a:off x="3998477" y="3677375"/>
            <a:ext cx="4726422" cy="800219"/>
          </a:xfrm>
          <a:prstGeom prst="rect">
            <a:avLst/>
          </a:prstGeom>
          <a:noFill/>
        </p:spPr>
        <p:txBody>
          <a:bodyPr wrap="square" rtlCol="0">
            <a:spAutoFit/>
          </a:bodyPr>
          <a:lstStyle/>
          <a:p>
            <a:pPr lvl="0"/>
            <a:r>
              <a:rPr lang="es-ES" sz="1400" dirty="0"/>
              <a:t>E.T.T. (empresas de trabajo temporal) o agencias de selección y de </a:t>
            </a:r>
            <a:r>
              <a:rPr lang="es-ES" sz="1400" dirty="0" err="1"/>
              <a:t>headhunting</a:t>
            </a:r>
            <a:r>
              <a:rPr lang="es-ES" sz="1400" dirty="0"/>
              <a:t>.</a:t>
            </a:r>
          </a:p>
          <a:p>
            <a:endParaRPr lang="es-ES" dirty="0"/>
          </a:p>
        </p:txBody>
      </p:sp>
      <p:pic>
        <p:nvPicPr>
          <p:cNvPr id="16" name="Imagen 15"/>
          <p:cNvPicPr>
            <a:picLocks noChangeAspect="1"/>
          </p:cNvPicPr>
          <p:nvPr/>
        </p:nvPicPr>
        <p:blipFill>
          <a:blip r:embed="rId4"/>
          <a:stretch>
            <a:fillRect/>
          </a:stretch>
        </p:blipFill>
        <p:spPr>
          <a:xfrm flipV="1">
            <a:off x="3950703" y="3750632"/>
            <a:ext cx="47773" cy="417508"/>
          </a:xfrm>
          <a:prstGeom prst="rect">
            <a:avLst/>
          </a:prstGeom>
        </p:spPr>
      </p:pic>
      <p:pic>
        <p:nvPicPr>
          <p:cNvPr id="17" name="Imagen 16"/>
          <p:cNvPicPr>
            <a:picLocks noChangeAspect="1"/>
          </p:cNvPicPr>
          <p:nvPr/>
        </p:nvPicPr>
        <p:blipFill>
          <a:blip r:embed="rId4"/>
          <a:stretch>
            <a:fillRect/>
          </a:stretch>
        </p:blipFill>
        <p:spPr>
          <a:xfrm flipV="1">
            <a:off x="3934719" y="4341410"/>
            <a:ext cx="45719" cy="646060"/>
          </a:xfrm>
          <a:prstGeom prst="rect">
            <a:avLst/>
          </a:prstGeom>
        </p:spPr>
      </p:pic>
      <p:sp>
        <p:nvSpPr>
          <p:cNvPr id="18" name="CuadroTexto 17"/>
          <p:cNvSpPr txBox="1"/>
          <p:nvPr/>
        </p:nvSpPr>
        <p:spPr>
          <a:xfrm>
            <a:off x="3979904" y="4278557"/>
            <a:ext cx="4744996" cy="1015663"/>
          </a:xfrm>
          <a:prstGeom prst="rect">
            <a:avLst/>
          </a:prstGeom>
          <a:noFill/>
        </p:spPr>
        <p:txBody>
          <a:bodyPr wrap="square" rtlCol="0">
            <a:spAutoFit/>
          </a:bodyPr>
          <a:lstStyle/>
          <a:p>
            <a:pPr lvl="0" algn="just"/>
            <a:r>
              <a:rPr lang="es-ES" sz="1400" dirty="0"/>
              <a:t>Agencias de traducción – son traductores contratados por la agencia para trabajar en las instalaciones de su cliente (que es la empresa).</a:t>
            </a:r>
          </a:p>
          <a:p>
            <a:endParaRPr lang="es-ES" dirty="0"/>
          </a:p>
        </p:txBody>
      </p:sp>
      <p:sp>
        <p:nvSpPr>
          <p:cNvPr id="19" name="CuadroTexto 18"/>
          <p:cNvSpPr txBox="1"/>
          <p:nvPr/>
        </p:nvSpPr>
        <p:spPr>
          <a:xfrm>
            <a:off x="3998476" y="5056849"/>
            <a:ext cx="4817865" cy="1446550"/>
          </a:xfrm>
          <a:prstGeom prst="rect">
            <a:avLst/>
          </a:prstGeom>
          <a:noFill/>
        </p:spPr>
        <p:txBody>
          <a:bodyPr wrap="square" rtlCol="0">
            <a:spAutoFit/>
          </a:bodyPr>
          <a:lstStyle/>
          <a:p>
            <a:pPr algn="just"/>
            <a:r>
              <a:rPr lang="es-ES" sz="1400" dirty="0"/>
              <a:t>Sin embargo, si la empresa quisiera luego contratar a un trabajador que haya llegado por una agencia existe un problema con lo que se denomina </a:t>
            </a:r>
            <a:r>
              <a:rPr lang="es-ES" sz="1400" u="sng" dirty="0">
                <a:hlinkClick r:id="rId5" tooltip="cesión de trabajadores"/>
              </a:rPr>
              <a:t>cesión de trabajadores</a:t>
            </a:r>
            <a:r>
              <a:rPr lang="es-ES" sz="1400" dirty="0"/>
              <a:t> que no está permitido en la legislación laboral española (ver el enlace externo para una definición más exhaustiva).</a:t>
            </a:r>
          </a:p>
          <a:p>
            <a:endParaRPr lang="es-ES" dirty="0"/>
          </a:p>
        </p:txBody>
      </p:sp>
      <p:pic>
        <p:nvPicPr>
          <p:cNvPr id="20" name="Imagen 19"/>
          <p:cNvPicPr>
            <a:picLocks noChangeAspect="1"/>
          </p:cNvPicPr>
          <p:nvPr/>
        </p:nvPicPr>
        <p:blipFill>
          <a:blip r:embed="rId6"/>
          <a:stretch>
            <a:fillRect/>
          </a:stretch>
        </p:blipFill>
        <p:spPr>
          <a:xfrm>
            <a:off x="7572350" y="169378"/>
            <a:ext cx="1266850" cy="269142"/>
          </a:xfrm>
          <a:prstGeom prst="rect">
            <a:avLst/>
          </a:prstGeom>
        </p:spPr>
      </p:pic>
      <p:pic>
        <p:nvPicPr>
          <p:cNvPr id="21" name="Imagen 20"/>
          <p:cNvPicPr>
            <a:picLocks noChangeAspect="1"/>
          </p:cNvPicPr>
          <p:nvPr/>
        </p:nvPicPr>
        <p:blipFill>
          <a:blip r:embed="rId7"/>
          <a:stretch>
            <a:fillRect/>
          </a:stretch>
        </p:blipFill>
        <p:spPr>
          <a:xfrm>
            <a:off x="3152342" y="1195517"/>
            <a:ext cx="45719" cy="749230"/>
          </a:xfrm>
          <a:prstGeom prst="rect">
            <a:avLst/>
          </a:prstGeom>
        </p:spPr>
      </p:pic>
      <p:pic>
        <p:nvPicPr>
          <p:cNvPr id="22" name="Imagen 21"/>
          <p:cNvPicPr>
            <a:picLocks noChangeAspect="1"/>
          </p:cNvPicPr>
          <p:nvPr/>
        </p:nvPicPr>
        <p:blipFill>
          <a:blip r:embed="rId7"/>
          <a:stretch>
            <a:fillRect/>
          </a:stretch>
        </p:blipFill>
        <p:spPr>
          <a:xfrm>
            <a:off x="5210064" y="1837288"/>
            <a:ext cx="45719" cy="1206991"/>
          </a:xfrm>
          <a:prstGeom prst="rect">
            <a:avLst/>
          </a:prstGeom>
        </p:spPr>
      </p:pic>
      <p:pic>
        <p:nvPicPr>
          <p:cNvPr id="23" name="Imagen 22"/>
          <p:cNvPicPr>
            <a:picLocks noChangeAspect="1"/>
          </p:cNvPicPr>
          <p:nvPr/>
        </p:nvPicPr>
        <p:blipFill>
          <a:blip r:embed="rId7"/>
          <a:stretch>
            <a:fillRect/>
          </a:stretch>
        </p:blipFill>
        <p:spPr>
          <a:xfrm>
            <a:off x="5213182" y="890187"/>
            <a:ext cx="45719" cy="749230"/>
          </a:xfrm>
          <a:prstGeom prst="rect">
            <a:avLst/>
          </a:prstGeom>
        </p:spPr>
      </p:pic>
    </p:spTree>
    <p:extLst>
      <p:ext uri="{BB962C8B-B14F-4D97-AF65-F5344CB8AC3E}">
        <p14:creationId xmlns:p14="http://schemas.microsoft.com/office/powerpoint/2010/main" val="221514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3023573" y="3908012"/>
            <a:ext cx="282029" cy="29808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2"/>
          <a:stretch>
            <a:fillRect/>
          </a:stretch>
        </p:blipFill>
        <p:spPr>
          <a:xfrm>
            <a:off x="410676" y="1379179"/>
            <a:ext cx="2619300" cy="723374"/>
          </a:xfrm>
          <a:prstGeom prst="rect">
            <a:avLst/>
          </a:prstGeom>
        </p:spPr>
      </p:pic>
      <p:sp>
        <p:nvSpPr>
          <p:cNvPr id="3" name="CuadroTexto 2"/>
          <p:cNvSpPr txBox="1"/>
          <p:nvPr/>
        </p:nvSpPr>
        <p:spPr>
          <a:xfrm>
            <a:off x="495146" y="1402312"/>
            <a:ext cx="2528427" cy="338554"/>
          </a:xfrm>
          <a:prstGeom prst="rect">
            <a:avLst/>
          </a:prstGeom>
          <a:noFill/>
        </p:spPr>
        <p:txBody>
          <a:bodyPr wrap="square" rtlCol="0">
            <a:spAutoFit/>
          </a:bodyPr>
          <a:lstStyle/>
          <a:p>
            <a:r>
              <a:rPr lang="es-ES" sz="1600" b="1" dirty="0"/>
              <a:t>Traductores no humanos:</a:t>
            </a:r>
            <a:endParaRPr lang="es-ES" sz="1600" dirty="0"/>
          </a:p>
        </p:txBody>
      </p:sp>
      <p:pic>
        <p:nvPicPr>
          <p:cNvPr id="4" name="Imagen 3"/>
          <p:cNvPicPr>
            <a:picLocks noChangeAspect="1"/>
          </p:cNvPicPr>
          <p:nvPr/>
        </p:nvPicPr>
        <p:blipFill>
          <a:blip r:embed="rId3"/>
          <a:stretch>
            <a:fillRect/>
          </a:stretch>
        </p:blipFill>
        <p:spPr>
          <a:xfrm flipH="1">
            <a:off x="3108043" y="709848"/>
            <a:ext cx="49185" cy="840089"/>
          </a:xfrm>
          <a:prstGeom prst="rect">
            <a:avLst/>
          </a:prstGeom>
        </p:spPr>
      </p:pic>
      <p:sp>
        <p:nvSpPr>
          <p:cNvPr id="5" name="CuadroTexto 4"/>
          <p:cNvSpPr txBox="1"/>
          <p:nvPr/>
        </p:nvSpPr>
        <p:spPr>
          <a:xfrm>
            <a:off x="3168111" y="796379"/>
            <a:ext cx="5511431" cy="800219"/>
          </a:xfrm>
          <a:prstGeom prst="rect">
            <a:avLst/>
          </a:prstGeom>
          <a:noFill/>
        </p:spPr>
        <p:txBody>
          <a:bodyPr wrap="square" rtlCol="0">
            <a:spAutoFit/>
          </a:bodyPr>
          <a:lstStyle/>
          <a:p>
            <a:pPr lvl="0"/>
            <a:r>
              <a:rPr lang="es-ES" sz="1400" dirty="0"/>
              <a:t>Google </a:t>
            </a:r>
            <a:r>
              <a:rPr lang="es-ES" sz="1400" dirty="0" err="1"/>
              <a:t>Translate</a:t>
            </a:r>
            <a:r>
              <a:rPr lang="es-ES" sz="1400" dirty="0"/>
              <a:t> o alguna de las nuevas empresas que se dedican a MT (</a:t>
            </a:r>
            <a:r>
              <a:rPr lang="es-ES" sz="1400" b="1" dirty="0"/>
              <a:t>Machine </a:t>
            </a:r>
            <a:r>
              <a:rPr lang="es-ES" sz="1400" b="1" dirty="0" err="1"/>
              <a:t>Translation</a:t>
            </a:r>
            <a:r>
              <a:rPr lang="es-ES" sz="1400" dirty="0"/>
              <a:t>) con filtros específicos para diferentes industrias.</a:t>
            </a:r>
          </a:p>
          <a:p>
            <a:endParaRPr lang="es-ES" dirty="0"/>
          </a:p>
        </p:txBody>
      </p:sp>
      <p:pic>
        <p:nvPicPr>
          <p:cNvPr id="6" name="Imagen 5"/>
          <p:cNvPicPr>
            <a:picLocks noChangeAspect="1"/>
          </p:cNvPicPr>
          <p:nvPr/>
        </p:nvPicPr>
        <p:blipFill>
          <a:blip r:embed="rId3"/>
          <a:stretch>
            <a:fillRect/>
          </a:stretch>
        </p:blipFill>
        <p:spPr>
          <a:xfrm flipH="1">
            <a:off x="3108041" y="1812042"/>
            <a:ext cx="60071" cy="1323044"/>
          </a:xfrm>
          <a:prstGeom prst="rect">
            <a:avLst/>
          </a:prstGeom>
        </p:spPr>
      </p:pic>
      <p:sp>
        <p:nvSpPr>
          <p:cNvPr id="7" name="CuadroTexto 6"/>
          <p:cNvSpPr txBox="1"/>
          <p:nvPr/>
        </p:nvSpPr>
        <p:spPr>
          <a:xfrm>
            <a:off x="3164587" y="1750708"/>
            <a:ext cx="5548640" cy="1877437"/>
          </a:xfrm>
          <a:prstGeom prst="rect">
            <a:avLst/>
          </a:prstGeom>
          <a:noFill/>
        </p:spPr>
        <p:txBody>
          <a:bodyPr wrap="square" rtlCol="0">
            <a:spAutoFit/>
          </a:bodyPr>
          <a:lstStyle/>
          <a:p>
            <a:pPr algn="just"/>
            <a:r>
              <a:rPr lang="es-ES" sz="1400" dirty="0"/>
              <a:t>Existen – a fecha de hoy – empresas especializadas en MT exclusivamente que traducen sin intervención humana (sin </a:t>
            </a:r>
            <a:r>
              <a:rPr lang="es-ES" sz="1400" dirty="0" err="1"/>
              <a:t>postedición</a:t>
            </a:r>
            <a:r>
              <a:rPr lang="es-ES" sz="1400" dirty="0"/>
              <a:t>). Sus clientes son sobre todo grandes empresas o </a:t>
            </a:r>
            <a:r>
              <a:rPr lang="es-ES" sz="1400" dirty="0" err="1"/>
              <a:t>MLVs</a:t>
            </a:r>
            <a:r>
              <a:rPr lang="es-ES" sz="1400" dirty="0"/>
              <a:t> (</a:t>
            </a:r>
            <a:r>
              <a:rPr lang="es-ES" sz="1400" i="1" dirty="0" err="1"/>
              <a:t>major</a:t>
            </a:r>
            <a:r>
              <a:rPr lang="es-ES" sz="1400" i="1" dirty="0"/>
              <a:t> </a:t>
            </a:r>
            <a:r>
              <a:rPr lang="es-ES" sz="1400" i="1" dirty="0" err="1"/>
              <a:t>language</a:t>
            </a:r>
            <a:r>
              <a:rPr lang="es-ES" sz="1400" i="1" dirty="0"/>
              <a:t> </a:t>
            </a:r>
            <a:r>
              <a:rPr lang="es-ES" sz="1400" i="1" dirty="0" err="1"/>
              <a:t>vendors</a:t>
            </a:r>
            <a:r>
              <a:rPr lang="es-ES" sz="1400" dirty="0"/>
              <a:t>) que tienen el tipo de volúmenes de traducción que les pueden interesar a estas empresas. Muchas de las sociedades que ofrecen MT pura están aún en fase de </a:t>
            </a:r>
            <a:r>
              <a:rPr lang="es-ES" sz="1400" dirty="0" err="1"/>
              <a:t>start</a:t>
            </a:r>
            <a:r>
              <a:rPr lang="es-ES" sz="1400" dirty="0"/>
              <a:t>-up y de desarrollo y aún está por ver el futuro que podrán tener.</a:t>
            </a:r>
          </a:p>
          <a:p>
            <a:endParaRPr lang="es-ES" dirty="0"/>
          </a:p>
        </p:txBody>
      </p:sp>
      <p:sp>
        <p:nvSpPr>
          <p:cNvPr id="8" name="CuadroTexto 7"/>
          <p:cNvSpPr txBox="1"/>
          <p:nvPr/>
        </p:nvSpPr>
        <p:spPr>
          <a:xfrm>
            <a:off x="3023573" y="3882928"/>
            <a:ext cx="2564933" cy="646331"/>
          </a:xfrm>
          <a:prstGeom prst="rect">
            <a:avLst/>
          </a:prstGeom>
          <a:noFill/>
        </p:spPr>
        <p:txBody>
          <a:bodyPr wrap="none" rtlCol="0">
            <a:spAutoFit/>
          </a:bodyPr>
          <a:lstStyle/>
          <a:p>
            <a:r>
              <a:rPr lang="es-ES" b="1" u="sng" dirty="0"/>
              <a:t>3.- Proveedores externos</a:t>
            </a:r>
            <a:endParaRPr lang="es-ES" dirty="0"/>
          </a:p>
          <a:p>
            <a:endParaRPr lang="es-ES" dirty="0"/>
          </a:p>
        </p:txBody>
      </p:sp>
      <p:sp>
        <p:nvSpPr>
          <p:cNvPr id="10" name="Rectángulo redondeado 9"/>
          <p:cNvSpPr/>
          <p:nvPr/>
        </p:nvSpPr>
        <p:spPr>
          <a:xfrm>
            <a:off x="986972" y="4507130"/>
            <a:ext cx="6937828" cy="20097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1292268" y="4801561"/>
            <a:ext cx="6327235" cy="1477328"/>
          </a:xfrm>
          <a:prstGeom prst="rect">
            <a:avLst/>
          </a:prstGeom>
          <a:noFill/>
        </p:spPr>
        <p:txBody>
          <a:bodyPr wrap="square" rtlCol="0">
            <a:spAutoFit/>
          </a:bodyPr>
          <a:lstStyle/>
          <a:p>
            <a:r>
              <a:rPr lang="es-ES" dirty="0"/>
              <a:t>Como hemos dicho en el punto uno los proveedores externos en traducción se subdividen en dos grandes tipos: agencias y traductores </a:t>
            </a:r>
            <a:r>
              <a:rPr lang="es-ES" dirty="0" err="1"/>
              <a:t>freelance</a:t>
            </a:r>
            <a:r>
              <a:rPr lang="es-ES" dirty="0"/>
              <a:t>. A continuación aparece una tabla en la que se explican las principales diferencias.</a:t>
            </a:r>
          </a:p>
          <a:p>
            <a:endParaRPr lang="es-ES" dirty="0"/>
          </a:p>
        </p:txBody>
      </p:sp>
      <p:pic>
        <p:nvPicPr>
          <p:cNvPr id="12" name="Imagen 11"/>
          <p:cNvPicPr>
            <a:picLocks noChangeAspect="1"/>
          </p:cNvPicPr>
          <p:nvPr/>
        </p:nvPicPr>
        <p:blipFill>
          <a:blip r:embed="rId4"/>
          <a:stretch>
            <a:fillRect/>
          </a:stretch>
        </p:blipFill>
        <p:spPr>
          <a:xfrm>
            <a:off x="7631400" y="154316"/>
            <a:ext cx="1266850" cy="269142"/>
          </a:xfrm>
          <a:prstGeom prst="rect">
            <a:avLst/>
          </a:prstGeom>
        </p:spPr>
      </p:pic>
    </p:spTree>
    <p:extLst>
      <p:ext uri="{BB962C8B-B14F-4D97-AF65-F5344CB8AC3E}">
        <p14:creationId xmlns:p14="http://schemas.microsoft.com/office/powerpoint/2010/main" val="117056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18" y="791031"/>
            <a:ext cx="7454818" cy="5950857"/>
          </a:xfrm>
          <a:prstGeom prst="rect">
            <a:avLst/>
          </a:prstGeom>
          <a:effectLst>
            <a:softEdge rad="127000"/>
          </a:effectLst>
        </p:spPr>
      </p:pic>
      <p:sp>
        <p:nvSpPr>
          <p:cNvPr id="3" name="CuadroTexto 2"/>
          <p:cNvSpPr txBox="1"/>
          <p:nvPr/>
        </p:nvSpPr>
        <p:spPr>
          <a:xfrm>
            <a:off x="166366" y="231784"/>
            <a:ext cx="8859413" cy="892552"/>
          </a:xfrm>
          <a:prstGeom prst="rect">
            <a:avLst/>
          </a:prstGeom>
          <a:noFill/>
        </p:spPr>
        <p:txBody>
          <a:bodyPr wrap="none" rtlCol="0">
            <a:spAutoFit/>
          </a:bodyPr>
          <a:lstStyle/>
          <a:p>
            <a:r>
              <a:rPr lang="es-ES" sz="3200" b="1" u="sng" dirty="0">
                <a:solidFill>
                  <a:schemeClr val="accent1">
                    <a:lumMod val="60000"/>
                    <a:lumOff val="40000"/>
                  </a:schemeClr>
                </a:solidFill>
              </a:rPr>
              <a:t>3.1.- ¿Agencia de traducción o traductor </a:t>
            </a:r>
            <a:r>
              <a:rPr lang="es-ES" sz="3200" b="1" u="sng" dirty="0" err="1">
                <a:solidFill>
                  <a:schemeClr val="accent1">
                    <a:lumMod val="60000"/>
                    <a:lumOff val="40000"/>
                  </a:schemeClr>
                </a:solidFill>
              </a:rPr>
              <a:t>freelance</a:t>
            </a:r>
            <a:r>
              <a:rPr lang="es-ES" sz="3200" b="1" u="sng" dirty="0">
                <a:solidFill>
                  <a:schemeClr val="accent1">
                    <a:lumMod val="60000"/>
                    <a:lumOff val="40000"/>
                  </a:schemeClr>
                </a:solidFill>
              </a:rPr>
              <a:t>?</a:t>
            </a:r>
            <a:endParaRPr lang="es-ES" sz="3200" dirty="0">
              <a:solidFill>
                <a:schemeClr val="accent1">
                  <a:lumMod val="60000"/>
                  <a:lumOff val="40000"/>
                </a:schemeClr>
              </a:solidFill>
            </a:endParaRPr>
          </a:p>
          <a:p>
            <a:endParaRPr lang="es-ES" sz="2000" dirty="0"/>
          </a:p>
        </p:txBody>
      </p:sp>
    </p:spTree>
    <p:extLst>
      <p:ext uri="{BB962C8B-B14F-4D97-AF65-F5344CB8AC3E}">
        <p14:creationId xmlns:p14="http://schemas.microsoft.com/office/powerpoint/2010/main" val="351340190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743</TotalTime>
  <Words>2207</Words>
  <Application>Microsoft Office PowerPoint</Application>
  <PresentationFormat>Presentación en pantalla (4:3)</PresentationFormat>
  <Paragraphs>167</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CURSO DE INTRODUCCIÓN  AL MERCADO DE LA  TRADUCCIÓN – EDICIÓN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INTRODUCCIÓN AL MERCADO DE LA TRADUCCIÓN – EDICIÓN 2015</dc:title>
  <dc:creator>ji</dc:creator>
  <cp:lastModifiedBy>Leon Hunter</cp:lastModifiedBy>
  <cp:revision>74</cp:revision>
  <dcterms:created xsi:type="dcterms:W3CDTF">2015-01-15T20:33:17Z</dcterms:created>
  <dcterms:modified xsi:type="dcterms:W3CDTF">2015-01-25T01:40:07Z</dcterms:modified>
</cp:coreProperties>
</file>