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74" r:id="rId6"/>
    <p:sldId id="261" r:id="rId7"/>
    <p:sldId id="262" r:id="rId8"/>
    <p:sldId id="263" r:id="rId9"/>
    <p:sldId id="275" r:id="rId10"/>
    <p:sldId id="264" r:id="rId11"/>
    <p:sldId id="265" r:id="rId12"/>
    <p:sldId id="266" r:id="rId13"/>
    <p:sldId id="267" r:id="rId14"/>
    <p:sldId id="268" r:id="rId15"/>
    <p:sldId id="276" r:id="rId16"/>
    <p:sldId id="269" r:id="rId17"/>
    <p:sldId id="270" r:id="rId18"/>
    <p:sldId id="271" r:id="rId19"/>
    <p:sldId id="272" r:id="rId20"/>
    <p:sldId id="273"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814"/>
    <a:srgbClr val="DD7C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125" d="100"/>
          <a:sy n="125" d="100"/>
        </p:scale>
        <p:origin x="-1224"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7E29A69-E61A-4AA2-AB5F-AA0224C03A86}" type="datetimeFigureOut">
              <a:rPr lang="es-ES" smtClean="0"/>
              <a:t>07/02/2015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105236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E29A69-E61A-4AA2-AB5F-AA0224C03A86}" type="datetimeFigureOut">
              <a:rPr lang="es-ES" smtClean="0"/>
              <a:t>07/02/2015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363006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E29A69-E61A-4AA2-AB5F-AA0224C03A86}" type="datetimeFigureOut">
              <a:rPr lang="es-ES" smtClean="0"/>
              <a:t>07/02/2015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320589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E29A69-E61A-4AA2-AB5F-AA0224C03A86}" type="datetimeFigureOut">
              <a:rPr lang="es-ES" smtClean="0"/>
              <a:t>07/02/2015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77031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E29A69-E61A-4AA2-AB5F-AA0224C03A86}" type="datetimeFigureOut">
              <a:rPr lang="es-ES" smtClean="0"/>
              <a:t>07/02/2015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56320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7E29A69-E61A-4AA2-AB5F-AA0224C03A86}" type="datetimeFigureOut">
              <a:rPr lang="es-ES" smtClean="0"/>
              <a:t>07/02/2015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105974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7E29A69-E61A-4AA2-AB5F-AA0224C03A86}" type="datetimeFigureOut">
              <a:rPr lang="es-ES" smtClean="0"/>
              <a:t>07/02/2015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79427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7E29A69-E61A-4AA2-AB5F-AA0224C03A86}" type="datetimeFigureOut">
              <a:rPr lang="es-ES" smtClean="0"/>
              <a:t>07/02/2015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245705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29A69-E61A-4AA2-AB5F-AA0224C03A86}" type="datetimeFigureOut">
              <a:rPr lang="es-ES" smtClean="0"/>
              <a:t>07/02/2015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48893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E29A69-E61A-4AA2-AB5F-AA0224C03A86}" type="datetimeFigureOut">
              <a:rPr lang="es-ES" smtClean="0"/>
              <a:t>07/02/2015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29468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E29A69-E61A-4AA2-AB5F-AA0224C03A86}" type="datetimeFigureOut">
              <a:rPr lang="es-ES" smtClean="0"/>
              <a:t>07/02/2015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50A78A7-7E7B-463E-ABAF-2B5FE585B7CA}" type="slidenum">
              <a:rPr lang="es-ES" smtClean="0"/>
              <a:t>‹Nº›</a:t>
            </a:fld>
            <a:endParaRPr lang="es-ES"/>
          </a:p>
        </p:txBody>
      </p:sp>
    </p:spTree>
    <p:extLst>
      <p:ext uri="{BB962C8B-B14F-4D97-AF65-F5344CB8AC3E}">
        <p14:creationId xmlns:p14="http://schemas.microsoft.com/office/powerpoint/2010/main" val="177485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29A69-E61A-4AA2-AB5F-AA0224C03A86}" type="datetimeFigureOut">
              <a:rPr lang="es-ES" smtClean="0"/>
              <a:t>07/02/2015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A78A7-7E7B-463E-ABAF-2B5FE585B7CA}" type="slidenum">
              <a:rPr lang="es-ES" smtClean="0"/>
              <a:t>‹Nº›</a:t>
            </a:fld>
            <a:endParaRPr lang="es-ES"/>
          </a:p>
        </p:txBody>
      </p:sp>
    </p:spTree>
    <p:extLst>
      <p:ext uri="{BB962C8B-B14F-4D97-AF65-F5344CB8AC3E}">
        <p14:creationId xmlns:p14="http://schemas.microsoft.com/office/powerpoint/2010/main" val="263411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leonhunter.com/blog/?p=242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leonhunter.com/blog/?p=242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boe.es/boe/dias/2010/07/06/pdfs/BOE-A-2010-10708.pdf" TargetMode="Externa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www.techtranslations.cl/NDA.pdf" TargetMode="External"/><Relationship Id="rId7" Type="http://schemas.openxmlformats.org/officeDocument/2006/relationships/image" Target="../media/image1.jpg"/><Relationship Id="rId2" Type="http://schemas.openxmlformats.org/officeDocument/2006/relationships/hyperlink" Target="https://www.linkedin.com/pulse/20140404073228-38969063-nuevas-medidas-contra-la-morosidad-no-m&#225;s-pagos-a-90-d&#237;as" TargetMode="External"/><Relationship Id="rId1" Type="http://schemas.openxmlformats.org/officeDocument/2006/relationships/slideLayout" Target="../slideLayouts/slideLayout7.xml"/><Relationship Id="rId6" Type="http://schemas.openxmlformats.org/officeDocument/2006/relationships/hyperlink" Target="http://www.lexitrad.com/terms.html" TargetMode="External"/><Relationship Id="rId5" Type="http://schemas.openxmlformats.org/officeDocument/2006/relationships/hyperlink" Target="http://www.ace-traductores.org/contratos" TargetMode="External"/><Relationship Id="rId4" Type="http://schemas.openxmlformats.org/officeDocument/2006/relationships/hyperlink" Target="http://www.sinjania.es/04/10/2011/traduccion-profesional-el-contrato-de-traducc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983" y="348004"/>
            <a:ext cx="4504090" cy="3502218"/>
          </a:xfrm>
          <a:prstGeom prst="rect">
            <a:avLst/>
          </a:prstGeom>
        </p:spPr>
      </p:pic>
      <p:sp>
        <p:nvSpPr>
          <p:cNvPr id="3" name="Rectángulo 2"/>
          <p:cNvSpPr/>
          <p:nvPr/>
        </p:nvSpPr>
        <p:spPr>
          <a:xfrm>
            <a:off x="319314" y="3641635"/>
            <a:ext cx="8055428" cy="2400657"/>
          </a:xfrm>
          <a:prstGeom prst="rect">
            <a:avLst/>
          </a:prstGeom>
          <a:effectLst>
            <a:outerShdw blurRad="50800" dist="38100" dir="10800000" algn="r" rotWithShape="0">
              <a:prstClr val="black">
                <a:alpha val="40000"/>
              </a:prstClr>
            </a:outerShdw>
          </a:effectLst>
        </p:spPr>
        <p:txBody>
          <a:bodyPr wrap="square">
            <a:spAutoFit/>
          </a:bodyPr>
          <a:lstStyle/>
          <a:p>
            <a:pPr algn="ctr"/>
            <a:r>
              <a:rPr lang="es-ES" sz="4400" b="1" dirty="0" smtClean="0">
                <a:latin typeface="+mj-lt"/>
              </a:rPr>
              <a:t>CURSO DE INTRODUCCIÓN </a:t>
            </a:r>
            <a:br>
              <a:rPr lang="es-ES" sz="4400" b="1" dirty="0" smtClean="0">
                <a:latin typeface="+mj-lt"/>
              </a:rPr>
            </a:br>
            <a:r>
              <a:rPr lang="es-ES" sz="4400" b="1" dirty="0" smtClean="0">
                <a:latin typeface="+mj-lt"/>
              </a:rPr>
              <a:t>AL MERCADO DE LA </a:t>
            </a:r>
            <a:br>
              <a:rPr lang="es-ES" sz="4400" b="1" dirty="0" smtClean="0">
                <a:latin typeface="+mj-lt"/>
              </a:rPr>
            </a:br>
            <a:r>
              <a:rPr lang="es-ES" sz="4400" b="1" dirty="0" smtClean="0">
                <a:latin typeface="+mj-lt"/>
              </a:rPr>
              <a:t>TRADUCCIÓN – EDICIÓN 2015</a:t>
            </a:r>
            <a:r>
              <a:rPr lang="es-ES" b="1" dirty="0" smtClean="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mj-lt"/>
              </a:rPr>
              <a:t/>
            </a:r>
            <a:br>
              <a:rPr lang="es-ES" b="1" dirty="0" smtClean="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mj-lt"/>
              </a:rPr>
            </a:br>
            <a:endParaRPr lang="es-ES" dirty="0">
              <a:latin typeface="+mj-lt"/>
            </a:endParaRPr>
          </a:p>
        </p:txBody>
      </p:sp>
      <p:sp>
        <p:nvSpPr>
          <p:cNvPr id="4" name="Subtítulo 2"/>
          <p:cNvSpPr txBox="1">
            <a:spLocks/>
          </p:cNvSpPr>
          <p:nvPr/>
        </p:nvSpPr>
        <p:spPr>
          <a:xfrm>
            <a:off x="121558" y="6283544"/>
            <a:ext cx="8890000" cy="415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100" u="sng" dirty="0" smtClean="0"/>
              <a:t>AVISO LEGAL</a:t>
            </a:r>
            <a:r>
              <a:rPr lang="es-ES" sz="1100" dirty="0" smtClean="0"/>
              <a:t> </a:t>
            </a:r>
            <a:r>
              <a:rPr lang="es-ES" sz="1100" i="1" dirty="0" smtClean="0"/>
              <a:t>Reservados todos los derechos. El contenido de esta obra está protegido por la Ley,</a:t>
            </a:r>
            <a:r>
              <a:rPr lang="es-ES" sz="1100" dirty="0" smtClean="0"/>
              <a:t> </a:t>
            </a:r>
            <a:r>
              <a:rPr lang="es-ES" sz="1100" i="1" dirty="0" smtClean="0"/>
              <a:t>queda prohibida la reproducción total o parcial de esta publicación, cualquiera que sea</a:t>
            </a:r>
            <a:r>
              <a:rPr lang="es-ES" sz="1100" dirty="0" smtClean="0"/>
              <a:t> </a:t>
            </a:r>
            <a:r>
              <a:rPr lang="es-ES" sz="1100" i="1" dirty="0" smtClean="0"/>
              <a:t>el medio empleado sin la preceptiva autorización.</a:t>
            </a:r>
            <a:r>
              <a:rPr lang="es-ES" sz="1100" dirty="0" smtClean="0"/>
              <a:t>  </a:t>
            </a:r>
            <a:r>
              <a:rPr lang="en-GB" sz="1100" i="1" dirty="0" smtClean="0"/>
              <a:t>Copyright © LEON HUNTER SL</a:t>
            </a:r>
            <a:endParaRPr lang="es-ES" sz="1100" dirty="0" smtClean="0"/>
          </a:p>
          <a:p>
            <a:endParaRPr lang="es-ES" dirty="0"/>
          </a:p>
        </p:txBody>
      </p:sp>
    </p:spTree>
    <p:extLst>
      <p:ext uri="{BB962C8B-B14F-4D97-AF65-F5344CB8AC3E}">
        <p14:creationId xmlns:p14="http://schemas.microsoft.com/office/powerpoint/2010/main" val="62357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1195" y="522316"/>
            <a:ext cx="8210281" cy="4615623"/>
          </a:xfrm>
          <a:prstGeom prst="rect">
            <a:avLst/>
          </a:prstGeom>
          <a:ln>
            <a:noFill/>
          </a:ln>
        </p:spPr>
        <p:txBody>
          <a:bodyPr wrap="square">
            <a:spAutoFit/>
          </a:bodyPr>
          <a:lstStyle/>
          <a:p>
            <a:pPr algn="just">
              <a:lnSpc>
                <a:spcPct val="107000"/>
              </a:lnSpc>
              <a:spcAft>
                <a:spcPts val="800"/>
              </a:spcAft>
            </a:pPr>
            <a:r>
              <a:rPr lang="es-ES" sz="1600" dirty="0" smtClean="0">
                <a:effectLst/>
                <a:latin typeface="+mj-lt"/>
                <a:ea typeface="Calibri" panose="020F0502020204030204" pitchFamily="34" charset="0"/>
                <a:cs typeface="Times New Roman" panose="02020603050405020304" pitchFamily="18" charset="0"/>
              </a:rPr>
              <a:t>Puede ser también que el </a:t>
            </a:r>
            <a:r>
              <a:rPr lang="es-ES" sz="1600" b="1" u="sng" dirty="0" smtClean="0">
                <a:solidFill>
                  <a:schemeClr val="accent2"/>
                </a:solidFill>
                <a:effectLst/>
                <a:latin typeface="+mj-lt"/>
                <a:ea typeface="Calibri" panose="020F0502020204030204" pitchFamily="34" charset="0"/>
                <a:cs typeface="Times New Roman" panose="02020603050405020304" pitchFamily="18" charset="0"/>
              </a:rPr>
              <a:t>traductor</a:t>
            </a:r>
            <a:r>
              <a:rPr lang="es-ES" sz="1600" dirty="0" smtClean="0">
                <a:solidFill>
                  <a:schemeClr val="accent2"/>
                </a:solidFill>
                <a:effectLst/>
                <a:latin typeface="+mj-lt"/>
                <a:ea typeface="Calibri" panose="020F0502020204030204" pitchFamily="34" charset="0"/>
                <a:cs typeface="Times New Roman" panose="02020603050405020304" pitchFamily="18" charset="0"/>
              </a:rPr>
              <a:t> </a:t>
            </a:r>
            <a:r>
              <a:rPr lang="es-ES" sz="1600" dirty="0" smtClean="0">
                <a:effectLst/>
                <a:latin typeface="+mj-lt"/>
                <a:ea typeface="Calibri" panose="020F0502020204030204" pitchFamily="34" charset="0"/>
                <a:cs typeface="Times New Roman" panose="02020603050405020304" pitchFamily="18" charset="0"/>
              </a:rPr>
              <a:t>pase a ocupar el rol de agencia y que haga de intermediario. En este caso será el traductor que busque colaboradores a través de contactos profesionales, círculos informales, asociaciones, bases de datos… Como hemos visto antes los encargos muy grandes (volumen) y plazos breves de tiempo obligan a repartir el trabajo entre varios traductores.</a:t>
            </a:r>
          </a:p>
          <a:p>
            <a:pPr algn="just">
              <a:lnSpc>
                <a:spcPct val="107000"/>
              </a:lnSpc>
              <a:spcAft>
                <a:spcPts val="800"/>
              </a:spcAft>
            </a:pPr>
            <a:r>
              <a:rPr lang="es-ES" sz="1600" dirty="0" smtClean="0">
                <a:effectLst/>
                <a:latin typeface="+mj-lt"/>
                <a:ea typeface="Calibri" panose="020F0502020204030204" pitchFamily="34" charset="0"/>
                <a:cs typeface="Times New Roman" panose="02020603050405020304" pitchFamily="18" charset="0"/>
              </a:rPr>
              <a:t>Pero…. ¿los traductores pueden subcontratar traducciones que se les encargan a ellos?</a:t>
            </a:r>
          </a:p>
          <a:p>
            <a:pPr algn="just">
              <a:lnSpc>
                <a:spcPct val="107000"/>
              </a:lnSpc>
              <a:spcAft>
                <a:spcPts val="800"/>
              </a:spcAft>
            </a:pPr>
            <a:r>
              <a:rPr lang="es-ES" sz="1600" dirty="0" smtClean="0">
                <a:effectLst/>
                <a:latin typeface="+mj-lt"/>
                <a:ea typeface="Calibri" panose="020F0502020204030204" pitchFamily="34" charset="0"/>
                <a:cs typeface="Times New Roman" panose="02020603050405020304" pitchFamily="18" charset="0"/>
              </a:rPr>
              <a:t>En el caso de una traducción encargada directamente al traductor por un cliente directo (no agencia) es habitual que el traductor subcontrate a un tercero, a menos que el cliente le haya especificado que, por algún motivo (confidencialidad, confianza, etc.) no puede hacerlo.</a:t>
            </a:r>
          </a:p>
          <a:p>
            <a:pPr algn="just">
              <a:lnSpc>
                <a:spcPct val="107000"/>
              </a:lnSpc>
              <a:spcAft>
                <a:spcPts val="800"/>
              </a:spcAft>
            </a:pPr>
            <a:r>
              <a:rPr lang="es-ES" sz="1600" dirty="0" smtClean="0">
                <a:effectLst/>
                <a:latin typeface="+mj-lt"/>
                <a:ea typeface="Calibri" panose="020F0502020204030204" pitchFamily="34" charset="0"/>
                <a:cs typeface="Times New Roman" panose="02020603050405020304" pitchFamily="18" charset="0"/>
              </a:rPr>
              <a:t>En caso de que el traductor trabaje para una agencia, en principio no está permitida la subcontratación. Muchas agencias lo prohíben de manera expresa en sus ofertas de empleo, condiciones de contratación y acuerdos de confidencialidad. En otros casos, si el traductor no lo ha consultado previamente y la agencia se percata, puede que dejen de trabajar con ese proveedor o le exijan algún tipo de explicaciones. Incluso aunque el traductor no tuviera ninguna barrera para subcontratar el trabajo se suele entender “de manera tácita” que el traductor no va a subcontratar ese trabajo sin informar a la agencia y sin permiso para hacerlo, incluso pudiendo hacerlo sin ningún tipo de restricción.</a:t>
            </a:r>
            <a:endParaRPr lang="es-ES" sz="1600" dirty="0">
              <a:effectLst/>
              <a:latin typeface="+mj-lt"/>
              <a:ea typeface="Calibri" panose="020F0502020204030204" pitchFamily="34" charset="0"/>
              <a:cs typeface="Times New Roman" panose="02020603050405020304" pitchFamily="18" charset="0"/>
            </a:endParaRPr>
          </a:p>
        </p:txBody>
      </p:sp>
      <p:sp>
        <p:nvSpPr>
          <p:cNvPr id="7" name="Rectángulo 6"/>
          <p:cNvSpPr/>
          <p:nvPr/>
        </p:nvSpPr>
        <p:spPr>
          <a:xfrm>
            <a:off x="391195" y="5469566"/>
            <a:ext cx="8210281" cy="1219565"/>
          </a:xfrm>
          <a:prstGeom prst="rect">
            <a:avLst/>
          </a:prstGeom>
          <a:ln>
            <a:noFill/>
          </a:ln>
        </p:spPr>
        <p:txBody>
          <a:bodyPr wrap="square">
            <a:spAutoFit/>
          </a:bodyPr>
          <a:lstStyle/>
          <a:p>
            <a:pPr>
              <a:lnSpc>
                <a:spcPct val="107000"/>
              </a:lnSpc>
              <a:spcAft>
                <a:spcPts val="800"/>
              </a:spcAft>
            </a:pPr>
            <a:r>
              <a:rPr lang="es-ES" sz="1400" b="1" u="sng" dirty="0" smtClean="0">
                <a:effectLst/>
                <a:latin typeface="+mj-lt"/>
                <a:ea typeface="Calibri" panose="020F0502020204030204" pitchFamily="34" charset="0"/>
                <a:cs typeface="Times New Roman" panose="02020603050405020304" pitchFamily="18" charset="0"/>
              </a:rPr>
              <a:t>Lectura obligatoria</a:t>
            </a:r>
            <a:endParaRPr lang="es-ES" sz="1400" b="1"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s-ES" sz="1400" b="1" i="1" dirty="0" smtClean="0">
                <a:effectLst/>
                <a:latin typeface="+mj-lt"/>
                <a:ea typeface="Calibri" panose="020F0502020204030204" pitchFamily="34" charset="0"/>
                <a:cs typeface="Times New Roman" panose="02020603050405020304" pitchFamily="18" charset="0"/>
              </a:rPr>
              <a:t>Lee a continuación este artículo del Blog de </a:t>
            </a:r>
            <a:r>
              <a:rPr lang="es-ES" sz="1400" b="1" i="1" dirty="0" err="1" smtClean="0">
                <a:effectLst/>
                <a:latin typeface="+mj-lt"/>
                <a:ea typeface="Calibri" panose="020F0502020204030204" pitchFamily="34" charset="0"/>
                <a:cs typeface="Times New Roman" panose="02020603050405020304" pitchFamily="18" charset="0"/>
              </a:rPr>
              <a:t>Leon</a:t>
            </a:r>
            <a:r>
              <a:rPr lang="es-ES" sz="1400" b="1" i="1" dirty="0" smtClean="0">
                <a:effectLst/>
                <a:latin typeface="+mj-lt"/>
                <a:ea typeface="Calibri" panose="020F0502020204030204" pitchFamily="34" charset="0"/>
                <a:cs typeface="Times New Roman" panose="02020603050405020304" pitchFamily="18" charset="0"/>
              </a:rPr>
              <a:t> Hunter sobre algunos problemas que surgen en la gestión de proyectos:</a:t>
            </a:r>
            <a:endParaRPr lang="es-ES" sz="1400" b="1"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s-ES" sz="1400" b="1" i="1" dirty="0" smtClean="0">
                <a:effectLst/>
                <a:latin typeface="+mj-lt"/>
                <a:ea typeface="Calibri" panose="020F0502020204030204" pitchFamily="34" charset="0"/>
                <a:cs typeface="Times New Roman" panose="02020603050405020304" pitchFamily="18" charset="0"/>
              </a:rPr>
              <a:t>LECTURA: </a:t>
            </a:r>
            <a:r>
              <a:rPr lang="es-ES" sz="1400" b="1" i="1" u="sng" dirty="0" smtClean="0">
                <a:solidFill>
                  <a:srgbClr val="0563C1"/>
                </a:solidFill>
                <a:effectLst/>
                <a:latin typeface="+mj-lt"/>
                <a:ea typeface="Calibri" panose="020F0502020204030204" pitchFamily="34" charset="0"/>
                <a:cs typeface="Times New Roman" panose="02020603050405020304" pitchFamily="18" charset="0"/>
                <a:hlinkClick r:id="rId2" tooltip="Calidad desde el punto de vista del traductor"/>
              </a:rPr>
              <a:t>calidad percibida desde el “lado traductor”</a:t>
            </a:r>
            <a:endParaRPr lang="es-ES" sz="1400" b="1" dirty="0">
              <a:effectLst/>
              <a:latin typeface="+mj-lt"/>
              <a:ea typeface="Calibri" panose="020F0502020204030204" pitchFamily="34" charset="0"/>
              <a:cs typeface="Times New Roman" panose="02020603050405020304" pitchFamily="18" charset="0"/>
            </a:endParaRPr>
          </a:p>
        </p:txBody>
      </p:sp>
      <p:sp>
        <p:nvSpPr>
          <p:cNvPr id="5" name="Redondear rectángulo de esquina diagonal 4"/>
          <p:cNvSpPr/>
          <p:nvPr/>
        </p:nvSpPr>
        <p:spPr>
          <a:xfrm>
            <a:off x="167425" y="321972"/>
            <a:ext cx="8693240" cy="4816698"/>
          </a:xfrm>
          <a:prstGeom prst="round2DiagRect">
            <a:avLst/>
          </a:prstGeom>
          <a:no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1351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redondeado 19"/>
          <p:cNvSpPr/>
          <p:nvPr/>
        </p:nvSpPr>
        <p:spPr>
          <a:xfrm>
            <a:off x="590935" y="5134475"/>
            <a:ext cx="3093169" cy="21940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p:cNvSpPr/>
          <p:nvPr/>
        </p:nvSpPr>
        <p:spPr>
          <a:xfrm>
            <a:off x="590935" y="4253948"/>
            <a:ext cx="1728195" cy="21147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17"/>
          <p:cNvSpPr/>
          <p:nvPr/>
        </p:nvSpPr>
        <p:spPr>
          <a:xfrm>
            <a:off x="590935" y="3372355"/>
            <a:ext cx="615013" cy="21898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redondeado 16"/>
          <p:cNvSpPr/>
          <p:nvPr/>
        </p:nvSpPr>
        <p:spPr>
          <a:xfrm>
            <a:off x="590935" y="2232338"/>
            <a:ext cx="4034074" cy="17955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p:cNvSpPr/>
          <p:nvPr/>
        </p:nvSpPr>
        <p:spPr>
          <a:xfrm flipV="1">
            <a:off x="1456374" y="167196"/>
            <a:ext cx="270716" cy="2861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1456374" y="115910"/>
            <a:ext cx="6130344" cy="388696"/>
          </a:xfrm>
          <a:prstGeom prst="rect">
            <a:avLst/>
          </a:prstGeom>
        </p:spPr>
        <p:txBody>
          <a:bodyPr wrap="squar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5.- Documentación empleada en la relación de intermediación</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94244" y="604529"/>
            <a:ext cx="8756573" cy="1337289"/>
          </a:xfrm>
          <a:prstGeom prst="rect">
            <a:avLst/>
          </a:prstGeom>
          <a:ln>
            <a:noFill/>
          </a:ln>
        </p:spPr>
        <p:txBody>
          <a:bodyPr wrap="square">
            <a:spAutoFit/>
          </a:bodyPr>
          <a:lstStyle/>
          <a:p>
            <a:pPr algn="just">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En la lectura (</a:t>
            </a:r>
            <a:r>
              <a:rPr lang="es-ES" sz="1400" u="sng" dirty="0" smtClean="0">
                <a:solidFill>
                  <a:srgbClr val="0563C1"/>
                </a:solidFill>
                <a:effectLst/>
                <a:latin typeface="+mj-lt"/>
                <a:ea typeface="Calibri" panose="020F0502020204030204" pitchFamily="34" charset="0"/>
                <a:cs typeface="Times New Roman" panose="02020603050405020304" pitchFamily="18" charset="0"/>
                <a:hlinkClick r:id="rId2" tooltip="Calidad desde el punto de vista del traductor"/>
              </a:rPr>
              <a:t>calidad percibida desde el “lado traductor”</a:t>
            </a:r>
            <a:r>
              <a:rPr lang="es-ES" sz="1400" dirty="0" smtClean="0">
                <a:effectLst/>
                <a:latin typeface="+mj-lt"/>
                <a:ea typeface="Calibri" panose="020F0502020204030204" pitchFamily="34" charset="0"/>
                <a:cs typeface="Times New Roman" panose="02020603050405020304" pitchFamily="18" charset="0"/>
              </a:rPr>
              <a:t>) se hacía un repaso de muchos de los problemas que pueden surgir durante la intermediación de proyectos de traducción… Habéis visto que son muchos y variados.</a:t>
            </a:r>
          </a:p>
          <a:p>
            <a:pPr algn="just">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Y dado el gran número de potenciales problemas, existen toda una serie de estrategias para impedir que se deje a la interpretación o a la buena fe (o a la buena de Dios) los proyectos de traducción. Entre los documentos (entre agencia y traductor) más comunes nos encontramos con los siguientes:</a:t>
            </a:r>
            <a:endParaRPr lang="es-ES" sz="1400" dirty="0">
              <a:effectLst/>
              <a:latin typeface="+mj-lt"/>
              <a:ea typeface="Calibri" panose="020F0502020204030204" pitchFamily="34" charset="0"/>
              <a:cs typeface="Times New Roman" panose="02020603050405020304" pitchFamily="18" charset="0"/>
            </a:endParaRPr>
          </a:p>
        </p:txBody>
      </p:sp>
      <p:sp>
        <p:nvSpPr>
          <p:cNvPr id="7" name="Rectángulo 6"/>
          <p:cNvSpPr/>
          <p:nvPr/>
        </p:nvSpPr>
        <p:spPr>
          <a:xfrm>
            <a:off x="590936" y="2192581"/>
            <a:ext cx="8345510" cy="1071704"/>
          </a:xfrm>
          <a:prstGeom prst="rect">
            <a:avLst/>
          </a:prstGeom>
        </p:spPr>
        <p:txBody>
          <a:bodyPr wrap="square">
            <a:spAutoFit/>
          </a:bodyPr>
          <a:lstStyle/>
          <a:p>
            <a:pPr algn="just">
              <a:lnSpc>
                <a:spcPct val="107000"/>
              </a:lnSpc>
              <a:spcAft>
                <a:spcPts val="800"/>
              </a:spcAft>
            </a:pPr>
            <a:r>
              <a:rPr lang="es-ES" sz="1200" b="1" dirty="0" smtClean="0">
                <a:effectLst/>
                <a:latin typeface="+mj-lt"/>
                <a:ea typeface="Calibri" panose="020F0502020204030204" pitchFamily="34" charset="0"/>
                <a:cs typeface="Times New Roman" panose="02020603050405020304" pitchFamily="18" charset="0"/>
              </a:rPr>
              <a:t>NDA</a:t>
            </a:r>
            <a:r>
              <a:rPr lang="es-ES" sz="1200" dirty="0" smtClean="0">
                <a:effectLst/>
                <a:latin typeface="+mj-lt"/>
                <a:ea typeface="Calibri" panose="020F0502020204030204" pitchFamily="34" charset="0"/>
                <a:cs typeface="Times New Roman" panose="02020603050405020304" pitchFamily="18" charset="0"/>
              </a:rPr>
              <a:t> (</a:t>
            </a:r>
            <a:r>
              <a:rPr lang="es-ES" sz="1200" i="1" dirty="0" smtClean="0">
                <a:effectLst/>
                <a:latin typeface="+mj-lt"/>
                <a:ea typeface="Calibri" panose="020F0502020204030204" pitchFamily="34" charset="0"/>
                <a:cs typeface="Times New Roman" panose="02020603050405020304" pitchFamily="18" charset="0"/>
              </a:rPr>
              <a:t>non-</a:t>
            </a:r>
            <a:r>
              <a:rPr lang="es-ES" sz="1200" i="1" dirty="0" err="1" smtClean="0">
                <a:effectLst/>
                <a:latin typeface="+mj-lt"/>
                <a:ea typeface="Calibri" panose="020F0502020204030204" pitchFamily="34" charset="0"/>
                <a:cs typeface="Times New Roman" panose="02020603050405020304" pitchFamily="18" charset="0"/>
              </a:rPr>
              <a:t>disclosure</a:t>
            </a:r>
            <a:r>
              <a:rPr lang="es-ES" sz="1200" i="1" dirty="0" smtClean="0">
                <a:effectLst/>
                <a:latin typeface="+mj-lt"/>
                <a:ea typeface="Calibri" panose="020F0502020204030204" pitchFamily="34" charset="0"/>
                <a:cs typeface="Times New Roman" panose="02020603050405020304" pitchFamily="18" charset="0"/>
              </a:rPr>
              <a:t> </a:t>
            </a:r>
            <a:r>
              <a:rPr lang="es-ES" sz="1200" i="1" dirty="0" err="1" smtClean="0">
                <a:effectLst/>
                <a:latin typeface="+mj-lt"/>
                <a:ea typeface="Calibri" panose="020F0502020204030204" pitchFamily="34" charset="0"/>
                <a:cs typeface="Times New Roman" panose="02020603050405020304" pitchFamily="18" charset="0"/>
              </a:rPr>
              <a:t>agreement</a:t>
            </a:r>
            <a:r>
              <a:rPr lang="es-ES" sz="1200" dirty="0" smtClean="0">
                <a:effectLst/>
                <a:latin typeface="+mj-lt"/>
                <a:ea typeface="Calibri" panose="020F0502020204030204" pitchFamily="34" charset="0"/>
                <a:cs typeface="Times New Roman" panose="02020603050405020304" pitchFamily="18" charset="0"/>
              </a:rPr>
              <a:t>) o </a:t>
            </a:r>
            <a:r>
              <a:rPr lang="es-ES" sz="1200" b="1" dirty="0" smtClean="0">
                <a:effectLst/>
                <a:latin typeface="+mj-lt"/>
                <a:ea typeface="Calibri" panose="020F0502020204030204" pitchFamily="34" charset="0"/>
                <a:cs typeface="Times New Roman" panose="02020603050405020304" pitchFamily="18" charset="0"/>
              </a:rPr>
              <a:t>acuerdo de confidencialidad</a:t>
            </a:r>
            <a:r>
              <a:rPr lang="es-ES" sz="1200" dirty="0" smtClean="0">
                <a:effectLst/>
                <a:latin typeface="+mj-lt"/>
                <a:ea typeface="Calibri" panose="020F0502020204030204" pitchFamily="34" charset="0"/>
                <a:cs typeface="Times New Roman" panose="02020603050405020304" pitchFamily="18" charset="0"/>
              </a:rPr>
              <a:t>. Sirve para que el traductor se comprometa a no divulgar a terceros información confidencial de la agencia o de los clientes de la agencia. Dentro de este tipo de acuerdos (que frecuentemente reciben nombres más generales como “acuerdo de colaboración” o “contrato de colaboración“) también se suelen incluir cláusulas de no competencia o contra la competencia desleal donde se especifica que el traductor o proveedor (por ejemplo, otra agencia) no podrá trabajar para los clientes de la agencia que le contrata el trabajo.</a:t>
            </a:r>
            <a:endParaRPr lang="es-ES" sz="1200" dirty="0">
              <a:effectLst/>
              <a:latin typeface="+mj-lt"/>
              <a:ea typeface="Calibri" panose="020F0502020204030204" pitchFamily="34" charset="0"/>
              <a:cs typeface="Times New Roman" panose="02020603050405020304" pitchFamily="18" charset="0"/>
            </a:endParaRPr>
          </a:p>
        </p:txBody>
      </p:sp>
      <p:sp>
        <p:nvSpPr>
          <p:cNvPr id="9" name="Rectángulo 8"/>
          <p:cNvSpPr/>
          <p:nvPr/>
        </p:nvSpPr>
        <p:spPr>
          <a:xfrm>
            <a:off x="590935" y="3361534"/>
            <a:ext cx="8345510" cy="874085"/>
          </a:xfrm>
          <a:prstGeom prst="rect">
            <a:avLst/>
          </a:prstGeom>
        </p:spPr>
        <p:txBody>
          <a:bodyPr wrap="square">
            <a:spAutoFit/>
          </a:bodyPr>
          <a:lstStyle/>
          <a:p>
            <a:pPr algn="just">
              <a:lnSpc>
                <a:spcPct val="107000"/>
              </a:lnSpc>
              <a:spcAft>
                <a:spcPts val="800"/>
              </a:spcAft>
            </a:pPr>
            <a:r>
              <a:rPr lang="es-ES" sz="1200" b="1" dirty="0" smtClean="0">
                <a:effectLst/>
                <a:latin typeface="+mj-lt"/>
                <a:ea typeface="Calibri" panose="020F0502020204030204" pitchFamily="34" charset="0"/>
                <a:cs typeface="Times New Roman" panose="02020603050405020304" pitchFamily="18" charset="0"/>
              </a:rPr>
              <a:t>Pedidos.</a:t>
            </a:r>
            <a:r>
              <a:rPr lang="es-ES" sz="1200" dirty="0" smtClean="0">
                <a:effectLst/>
                <a:latin typeface="+mj-lt"/>
                <a:ea typeface="Calibri" panose="020F0502020204030204" pitchFamily="34" charset="0"/>
                <a:cs typeface="Times New Roman" panose="02020603050405020304" pitchFamily="18" charset="0"/>
              </a:rPr>
              <a:t> Los pedidos suelen utilizarse para especificar toda una serie de condiciones generales que son muy interesantes como: las penalizaciones por problemas de calidad o retrasos por parte del traductor, las obligaciones mínimas o precauciones que deberá tomar el traductor en la revisión del documento, las condiciones de facturación (a quién factura, cuándo y cómo) y, por último, los plazos de pago.</a:t>
            </a:r>
            <a:endParaRPr lang="es-ES" sz="1200" dirty="0">
              <a:effectLst/>
              <a:latin typeface="+mj-lt"/>
              <a:ea typeface="Calibri" panose="020F0502020204030204" pitchFamily="34" charset="0"/>
              <a:cs typeface="Times New Roman" panose="02020603050405020304" pitchFamily="18" charset="0"/>
            </a:endParaRPr>
          </a:p>
        </p:txBody>
      </p:sp>
      <p:sp>
        <p:nvSpPr>
          <p:cNvPr id="10" name="Rectángulo 9"/>
          <p:cNvSpPr/>
          <p:nvPr/>
        </p:nvSpPr>
        <p:spPr>
          <a:xfrm>
            <a:off x="590935" y="4235619"/>
            <a:ext cx="8345510" cy="874085"/>
          </a:xfrm>
          <a:prstGeom prst="rect">
            <a:avLst/>
          </a:prstGeom>
        </p:spPr>
        <p:txBody>
          <a:bodyPr wrap="square">
            <a:spAutoFit/>
          </a:bodyPr>
          <a:lstStyle/>
          <a:p>
            <a:pPr algn="just">
              <a:lnSpc>
                <a:spcPct val="107000"/>
              </a:lnSpc>
              <a:spcAft>
                <a:spcPts val="800"/>
              </a:spcAft>
            </a:pPr>
            <a:r>
              <a:rPr lang="es-ES" sz="1200" b="1" dirty="0" smtClean="0">
                <a:effectLst/>
                <a:latin typeface="+mj-lt"/>
                <a:ea typeface="Calibri" panose="020F0502020204030204" pitchFamily="34" charset="0"/>
                <a:cs typeface="Times New Roman" panose="02020603050405020304" pitchFamily="18" charset="0"/>
              </a:rPr>
              <a:t>Hojas de control de calidad. </a:t>
            </a:r>
            <a:r>
              <a:rPr lang="es-ES" sz="1200" dirty="0" smtClean="0">
                <a:effectLst/>
                <a:latin typeface="+mj-lt"/>
                <a:ea typeface="Calibri" panose="020F0502020204030204" pitchFamily="34" charset="0"/>
                <a:cs typeface="Times New Roman" panose="02020603050405020304" pitchFamily="18" charset="0"/>
              </a:rPr>
              <a:t>Pueden ser parte de la hoja de pedido o ser un documento aparte. A veces el pedido incluye una segunda hoja con una </a:t>
            </a:r>
            <a:r>
              <a:rPr lang="es-ES" sz="1200" dirty="0" err="1" smtClean="0">
                <a:effectLst/>
                <a:latin typeface="+mj-lt"/>
                <a:ea typeface="Calibri" panose="020F0502020204030204" pitchFamily="34" charset="0"/>
                <a:cs typeface="Times New Roman" panose="02020603050405020304" pitchFamily="18" charset="0"/>
              </a:rPr>
              <a:t>checklist</a:t>
            </a:r>
            <a:r>
              <a:rPr lang="es-ES" sz="1200" dirty="0" smtClean="0">
                <a:effectLst/>
                <a:latin typeface="+mj-lt"/>
                <a:ea typeface="Calibri" panose="020F0502020204030204" pitchFamily="34" charset="0"/>
                <a:cs typeface="Times New Roman" panose="02020603050405020304" pitchFamily="18" charset="0"/>
              </a:rPr>
              <a:t> (o lista de comprobación para que el traductor confirme que ha realizado una serie de tareas como pasar la ortografía, etc.). Frecuentemente estas hojas también se utilizan para especificar una serie de condiciones generales, penalizaciones, mínimos a cumplir, etc. en letra pequeña al final de la </a:t>
            </a:r>
            <a:r>
              <a:rPr lang="es-ES" sz="1200" dirty="0" err="1" smtClean="0">
                <a:effectLst/>
                <a:latin typeface="+mj-lt"/>
                <a:ea typeface="Calibri" panose="020F0502020204030204" pitchFamily="34" charset="0"/>
                <a:cs typeface="Times New Roman" panose="02020603050405020304" pitchFamily="18" charset="0"/>
              </a:rPr>
              <a:t>checklist</a:t>
            </a:r>
            <a:r>
              <a:rPr lang="es-ES" sz="1200" dirty="0" smtClean="0">
                <a:effectLst/>
                <a:latin typeface="+mj-lt"/>
                <a:ea typeface="Calibri" panose="020F0502020204030204" pitchFamily="34" charset="0"/>
                <a:cs typeface="Times New Roman" panose="02020603050405020304" pitchFamily="18" charset="0"/>
              </a:rPr>
              <a:t>.</a:t>
            </a:r>
            <a:endParaRPr lang="es-ES" sz="1200" dirty="0">
              <a:effectLst/>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590935" y="5117879"/>
            <a:ext cx="8345510" cy="646331"/>
          </a:xfrm>
          <a:prstGeom prst="rect">
            <a:avLst/>
          </a:prstGeom>
        </p:spPr>
        <p:txBody>
          <a:bodyPr wrap="square">
            <a:spAutoFit/>
          </a:bodyPr>
          <a:lstStyle/>
          <a:p>
            <a:pPr algn="just"/>
            <a:r>
              <a:rPr lang="es-ES" sz="1200" b="1" dirty="0" smtClean="0">
                <a:effectLst/>
                <a:latin typeface="+mj-lt"/>
                <a:ea typeface="Calibri" panose="020F0502020204030204" pitchFamily="34" charset="0"/>
                <a:cs typeface="Times New Roman" panose="02020603050405020304" pitchFamily="18" charset="0"/>
              </a:rPr>
              <a:t>Declaraciones / hojas de confirmación de revisión.</a:t>
            </a:r>
            <a:r>
              <a:rPr lang="es-ES" sz="1200" dirty="0" smtClean="0">
                <a:effectLst/>
                <a:latin typeface="+mj-lt"/>
                <a:ea typeface="Calibri" panose="020F0502020204030204" pitchFamily="34" charset="0"/>
                <a:cs typeface="Times New Roman" panose="02020603050405020304" pitchFamily="18" charset="0"/>
              </a:rPr>
              <a:t> En algunos casos puede exigirse también al traductor – revisor (traducciones para servicios públicos, para organismos internacionales, etc.) que remita una hoja firmada corroborando que la traducción es correcta o que la revisión es correcta y que ha seguido una serie de pasos en la revisión de la traducción</a:t>
            </a:r>
            <a:endParaRPr lang="es-ES" sz="1200" dirty="0">
              <a:latin typeface="+mj-lt"/>
            </a:endParaRPr>
          </a:p>
        </p:txBody>
      </p:sp>
      <p:sp>
        <p:nvSpPr>
          <p:cNvPr id="12" name="Rectángulo redondeado 11"/>
          <p:cNvSpPr/>
          <p:nvPr/>
        </p:nvSpPr>
        <p:spPr>
          <a:xfrm>
            <a:off x="91214" y="563218"/>
            <a:ext cx="8937938" cy="135573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ector recto de flecha 21"/>
          <p:cNvCxnSpPr/>
          <p:nvPr/>
        </p:nvCxnSpPr>
        <p:spPr>
          <a:xfrm>
            <a:off x="220385" y="2232338"/>
            <a:ext cx="256330" cy="179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242714" y="3355004"/>
            <a:ext cx="256330" cy="179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194244" y="4232354"/>
            <a:ext cx="256330" cy="179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242714" y="5109704"/>
            <a:ext cx="256330" cy="179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98616" y="5983789"/>
            <a:ext cx="9052786" cy="543162"/>
          </a:xfrm>
          <a:prstGeom prst="rect">
            <a:avLst/>
          </a:prstGeom>
        </p:spPr>
        <p:txBody>
          <a:bodyPr wrap="square">
            <a:spAutoFit/>
          </a:bodyPr>
          <a:lstStyle/>
          <a:p>
            <a:pPr algn="ctr">
              <a:lnSpc>
                <a:spcPct val="107000"/>
              </a:lnSpc>
              <a:spcAft>
                <a:spcPts val="800"/>
              </a:spcAft>
            </a:pPr>
            <a:r>
              <a:rPr lang="es-ES" sz="1400" dirty="0" smtClean="0">
                <a:solidFill>
                  <a:srgbClr val="00B0F0"/>
                </a:solidFill>
                <a:effectLst/>
                <a:latin typeface="+mj-lt"/>
                <a:ea typeface="Calibri" panose="020F0502020204030204" pitchFamily="34" charset="0"/>
                <a:cs typeface="Times New Roman" panose="02020603050405020304" pitchFamily="18" charset="0"/>
              </a:rPr>
              <a:t>Ese es un resumen breve, pero que muy brevísimo, de algunos documentos que se utilizan en intermediación para “cubrirse las espaldas” ante posibles problemas, reclamaciones y demandas, llegado al caso.</a:t>
            </a:r>
            <a:endParaRPr lang="es-ES" sz="1400" dirty="0">
              <a:solidFill>
                <a:srgbClr val="00B0F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614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505495" y="3598018"/>
            <a:ext cx="8306874" cy="74790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505495" y="1756707"/>
            <a:ext cx="8306874" cy="160103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p:cNvSpPr/>
          <p:nvPr/>
        </p:nvSpPr>
        <p:spPr>
          <a:xfrm flipV="1">
            <a:off x="1558344" y="416617"/>
            <a:ext cx="277713" cy="29351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1558344" y="369029"/>
            <a:ext cx="6201177" cy="388696"/>
          </a:xfrm>
          <a:prstGeom prst="rect">
            <a:avLst/>
          </a:prstGeom>
        </p:spPr>
        <p:txBody>
          <a:bodyPr wrap="squar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6.- ¿Por qué el traductor no puede subcontratar sin permiso?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05495" y="985635"/>
            <a:ext cx="8306874" cy="543162"/>
          </a:xfrm>
          <a:prstGeom prst="rect">
            <a:avLst/>
          </a:prstGeom>
        </p:spPr>
        <p:txBody>
          <a:bodyPr wrap="square">
            <a:spAutoFit/>
          </a:bodyPr>
          <a:lstStyle/>
          <a:p>
            <a:pPr>
              <a:lnSpc>
                <a:spcPct val="107000"/>
              </a:lnSpc>
              <a:spcAft>
                <a:spcPts val="800"/>
              </a:spcAft>
            </a:pPr>
            <a:r>
              <a:rPr lang="es-ES" sz="1400" dirty="0">
                <a:latin typeface="+mj-lt"/>
                <a:ea typeface="Calibri" panose="020F0502020204030204" pitchFamily="34" charset="0"/>
                <a:cs typeface="Times New Roman" panose="02020603050405020304" pitchFamily="18" charset="0"/>
              </a:rPr>
              <a:t>Anteriormente decíamos que casi nunca está permitido al traductor subcontratar proyectos sin permiso de la agencia (frecuentemente se requerirá el permiso expreso) y esto es por dos motivos:</a:t>
            </a:r>
            <a:endParaRPr lang="es-ES" sz="1400" dirty="0">
              <a:effectLst/>
              <a:latin typeface="+mj-lt"/>
              <a:ea typeface="Calibri" panose="020F0502020204030204" pitchFamily="34" charset="0"/>
              <a:cs typeface="Times New Roman" panose="02020603050405020304" pitchFamily="18" charset="0"/>
            </a:endParaRPr>
          </a:p>
        </p:txBody>
      </p:sp>
      <p:sp>
        <p:nvSpPr>
          <p:cNvPr id="5" name="Rectángulo 4"/>
          <p:cNvSpPr/>
          <p:nvPr/>
        </p:nvSpPr>
        <p:spPr>
          <a:xfrm>
            <a:off x="505495" y="1892533"/>
            <a:ext cx="8187744" cy="1465209"/>
          </a:xfrm>
          <a:prstGeom prst="rect">
            <a:avLst/>
          </a:prstGeom>
        </p:spPr>
        <p:txBody>
          <a:bodyPr wrap="square">
            <a:spAutoFit/>
          </a:bodyPr>
          <a:lstStyle/>
          <a:p>
            <a:pPr algn="just">
              <a:lnSpc>
                <a:spcPct val="107000"/>
              </a:lnSpc>
              <a:spcAft>
                <a:spcPts val="800"/>
              </a:spcAft>
            </a:pPr>
            <a:r>
              <a:rPr lang="es-ES" sz="1400" b="1" dirty="0" smtClean="0">
                <a:solidFill>
                  <a:schemeClr val="bg1"/>
                </a:solidFill>
                <a:latin typeface="+mj-lt"/>
                <a:ea typeface="Calibri" panose="020F0502020204030204" pitchFamily="34" charset="0"/>
                <a:cs typeface="Times New Roman" panose="02020603050405020304" pitchFamily="18" charset="0"/>
              </a:rPr>
              <a:t>Porque la agencia selecciona a un traductor de entre muchos posibles candidatos</a:t>
            </a:r>
            <a:r>
              <a:rPr lang="es-ES" sz="1400" dirty="0" smtClean="0">
                <a:solidFill>
                  <a:schemeClr val="bg1"/>
                </a:solidFill>
                <a:latin typeface="+mj-lt"/>
                <a:ea typeface="Calibri" panose="020F0502020204030204" pitchFamily="34" charset="0"/>
                <a:cs typeface="Times New Roman" panose="02020603050405020304" pitchFamily="18" charset="0"/>
              </a:rPr>
              <a:t> porque le ofrece una serie de garantías — principalmente de calidad de la traducción — pero también otros factores como la cercanía, el trato, el conocimiento de la forma de trabajar de la persona, el cumplimiento de plazos, la flexibilidad, el cumplimiento de las normas administrativas / de facturación de la agencia… Crear una relación con un proveedor es un trabajo de años y poca gente está dispuesta a arriesgar con una apuesta nueva por una persona desconocida.</a:t>
            </a:r>
            <a:endParaRPr lang="es-ES" sz="1400" dirty="0">
              <a:solidFill>
                <a:schemeClr val="bg1"/>
              </a:solidFill>
              <a:effectLst/>
              <a:latin typeface="+mj-lt"/>
              <a:ea typeface="Calibri" panose="020F0502020204030204" pitchFamily="34" charset="0"/>
              <a:cs typeface="Times New Roman" panose="02020603050405020304" pitchFamily="18" charset="0"/>
            </a:endParaRPr>
          </a:p>
        </p:txBody>
      </p:sp>
      <p:sp>
        <p:nvSpPr>
          <p:cNvPr id="6" name="Rectángulo 5"/>
          <p:cNvSpPr/>
          <p:nvPr/>
        </p:nvSpPr>
        <p:spPr>
          <a:xfrm>
            <a:off x="505495" y="3677981"/>
            <a:ext cx="8187744" cy="553357"/>
          </a:xfrm>
          <a:prstGeom prst="rect">
            <a:avLst/>
          </a:prstGeom>
        </p:spPr>
        <p:txBody>
          <a:bodyPr wrap="square">
            <a:spAutoFit/>
          </a:bodyPr>
          <a:lstStyle/>
          <a:p>
            <a:pPr algn="just">
              <a:lnSpc>
                <a:spcPct val="107000"/>
              </a:lnSpc>
              <a:spcAft>
                <a:spcPts val="800"/>
              </a:spcAft>
            </a:pPr>
            <a:r>
              <a:rPr lang="es-ES" sz="1400" b="1" dirty="0">
                <a:solidFill>
                  <a:schemeClr val="bg1"/>
                </a:solidFill>
                <a:latin typeface="+mj-lt"/>
                <a:ea typeface="Calibri" panose="020F0502020204030204" pitchFamily="34" charset="0"/>
                <a:cs typeface="Times New Roman" panose="02020603050405020304" pitchFamily="18" charset="0"/>
              </a:rPr>
              <a:t>Por otra parte la agencia deseará proteger la confidencialidad</a:t>
            </a:r>
            <a:r>
              <a:rPr lang="es-ES" sz="1400" dirty="0">
                <a:solidFill>
                  <a:schemeClr val="bg1"/>
                </a:solidFill>
                <a:latin typeface="+mj-lt"/>
                <a:ea typeface="Calibri" panose="020F0502020204030204" pitchFamily="34" charset="0"/>
                <a:cs typeface="Times New Roman" panose="02020603050405020304" pitchFamily="18" charset="0"/>
              </a:rPr>
              <a:t> de los documentos de su cliente y también de sus propios documentos (memorias, glosarios, guías de estilo, procedimientos de trabajo, etc.).</a:t>
            </a:r>
            <a:endParaRPr lang="es-ES" sz="1400" dirty="0">
              <a:solidFill>
                <a:schemeClr val="bg1"/>
              </a:solidFill>
              <a:effectLst/>
              <a:latin typeface="+mj-lt"/>
              <a:ea typeface="Calibri" panose="020F0502020204030204" pitchFamily="34" charset="0"/>
              <a:cs typeface="Times New Roman" panose="02020603050405020304" pitchFamily="18" charset="0"/>
            </a:endParaRPr>
          </a:p>
        </p:txBody>
      </p:sp>
      <p:sp>
        <p:nvSpPr>
          <p:cNvPr id="7" name="Rectángulo 6"/>
          <p:cNvSpPr/>
          <p:nvPr/>
        </p:nvSpPr>
        <p:spPr>
          <a:xfrm>
            <a:off x="505495" y="4586201"/>
            <a:ext cx="8187744" cy="2028825"/>
          </a:xfrm>
          <a:prstGeom prst="rect">
            <a:avLst/>
          </a:prstGeom>
        </p:spPr>
        <p:txBody>
          <a:bodyPr wrap="square">
            <a:spAutoFit/>
          </a:bodyPr>
          <a:lstStyle/>
          <a:p>
            <a:pPr algn="just">
              <a:lnSpc>
                <a:spcPct val="107000"/>
              </a:lnSpc>
              <a:spcAft>
                <a:spcPts val="800"/>
              </a:spcAft>
            </a:pPr>
            <a:r>
              <a:rPr lang="es-ES" sz="1400" dirty="0">
                <a:latin typeface="+mj-lt"/>
                <a:ea typeface="Calibri" panose="020F0502020204030204" pitchFamily="34" charset="0"/>
                <a:cs typeface="Times New Roman" panose="02020603050405020304" pitchFamily="18" charset="0"/>
              </a:rPr>
              <a:t>Por estos dos motivos cuando una agencia subcontrata un trabajo a un traductor normalmente no permite que ese traductor subcontrate a su vez a un tercero, a menos que le ofrezca una serie de garantías como la revisión del trabajo, la responsabilidad de pagar a sus colaboradores (haya recibido o no el pago de la agencia) y la protección de la confidencialidad de su propio cliente (la agencia) y también del cliente de la agencia.</a:t>
            </a:r>
          </a:p>
          <a:p>
            <a:pPr algn="just">
              <a:lnSpc>
                <a:spcPct val="107000"/>
              </a:lnSpc>
              <a:spcAft>
                <a:spcPts val="800"/>
              </a:spcAft>
            </a:pPr>
            <a:r>
              <a:rPr lang="es-ES" sz="1400" dirty="0">
                <a:latin typeface="+mj-lt"/>
                <a:ea typeface="Calibri" panose="020F0502020204030204" pitchFamily="34" charset="0"/>
                <a:cs typeface="Times New Roman" panose="02020603050405020304" pitchFamily="18" charset="0"/>
              </a:rPr>
              <a:t>Por último, como señalábamos en el gráfico sobre subcontratación, es un problema la subcontratación excesiva que puede desembocar en una pérdida de calidad del trabajo, en un retraso de plazos de entrega o en un exceso de revisión (o revisiones contradictorias) que también tendrán como consecuencia la mala calidad del trabajo (porque, como dice el refrán, “demasiados cocineros estropean el caldo”).</a:t>
            </a:r>
            <a:endParaRPr lang="es-ES" sz="1400" dirty="0">
              <a:effectLst/>
              <a:latin typeface="+mj-lt"/>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2"/>
          <a:stretch>
            <a:fillRect/>
          </a:stretch>
        </p:blipFill>
        <p:spPr>
          <a:xfrm>
            <a:off x="7735704" y="220263"/>
            <a:ext cx="1266850" cy="269142"/>
          </a:xfrm>
          <a:prstGeom prst="rect">
            <a:avLst/>
          </a:prstGeom>
        </p:spPr>
      </p:pic>
    </p:spTree>
    <p:extLst>
      <p:ext uri="{BB962C8B-B14F-4D97-AF65-F5344CB8AC3E}">
        <p14:creationId xmlns:p14="http://schemas.microsoft.com/office/powerpoint/2010/main" val="229319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flipV="1">
            <a:off x="3012869" y="177162"/>
            <a:ext cx="328856" cy="34757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012869" y="156601"/>
            <a:ext cx="3169778"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7.- Intermediarios y comisiones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34473" y="774340"/>
            <a:ext cx="8126569" cy="783869"/>
          </a:xfrm>
          <a:prstGeom prst="rect">
            <a:avLst/>
          </a:prstGeom>
          <a:ln>
            <a:solidFill>
              <a:schemeClr val="bg2">
                <a:lumMod val="50000"/>
              </a:schemeClr>
            </a:solidFill>
          </a:ln>
        </p:spPr>
        <p:txBody>
          <a:bodyPr wrap="square">
            <a:spAutoFit/>
          </a:bodyPr>
          <a:lstStyle/>
          <a:p>
            <a:pPr algn="just">
              <a:lnSpc>
                <a:spcPct val="107000"/>
              </a:lnSpc>
              <a:spcAft>
                <a:spcPts val="800"/>
              </a:spcAft>
            </a:pPr>
            <a:r>
              <a:rPr lang="es-ES" sz="1400" dirty="0">
                <a:latin typeface="+mj-lt"/>
                <a:ea typeface="Calibri" panose="020F0502020204030204" pitchFamily="34" charset="0"/>
                <a:cs typeface="Times New Roman" panose="02020603050405020304" pitchFamily="18" charset="0"/>
              </a:rPr>
              <a:t>En una estructura de intermediación múltiple cada intermediario se llevará su comisión. La persona que traduzca el trabajo finalmente será la que se lleve la menor parte (cada vez menos cuantos más niveles de intermediación existan) del valor total del trabajo.</a:t>
            </a:r>
            <a:endParaRPr lang="es-ES" sz="1400" dirty="0">
              <a:effectLst/>
              <a:latin typeface="+mj-lt"/>
              <a:ea typeface="Calibri" panose="020F0502020204030204" pitchFamily="34" charset="0"/>
              <a:cs typeface="Times New Roman" panose="02020603050405020304" pitchFamily="18" charset="0"/>
            </a:endParaRPr>
          </a:p>
        </p:txBody>
      </p:sp>
      <p:sp>
        <p:nvSpPr>
          <p:cNvPr id="5" name="Rectángulo 4"/>
          <p:cNvSpPr/>
          <p:nvPr/>
        </p:nvSpPr>
        <p:spPr>
          <a:xfrm>
            <a:off x="3695022" y="1850777"/>
            <a:ext cx="1318178" cy="322845"/>
          </a:xfrm>
          <a:prstGeom prst="rect">
            <a:avLst/>
          </a:prstGeom>
        </p:spPr>
        <p:txBody>
          <a:bodyPr wrap="square">
            <a:spAutoFit/>
          </a:bodyPr>
          <a:lstStyle/>
          <a:p>
            <a:pPr>
              <a:lnSpc>
                <a:spcPct val="107000"/>
              </a:lnSpc>
              <a:spcAft>
                <a:spcPts val="800"/>
              </a:spcAft>
            </a:pPr>
            <a:r>
              <a:rPr lang="es-ES" sz="1400" b="1" dirty="0">
                <a:solidFill>
                  <a:schemeClr val="bg2">
                    <a:lumMod val="25000"/>
                  </a:schemeClr>
                </a:solidFill>
                <a:latin typeface="+mj-lt"/>
                <a:ea typeface="Calibri" panose="020F0502020204030204" pitchFamily="34" charset="0"/>
                <a:cs typeface="Times New Roman" panose="02020603050405020304" pitchFamily="18" charset="0"/>
              </a:rPr>
              <a:t>Por ejemplo</a:t>
            </a:r>
            <a:r>
              <a:rPr lang="es-ES" sz="1400" b="1" dirty="0" smtClean="0">
                <a:solidFill>
                  <a:schemeClr val="bg2">
                    <a:lumMod val="25000"/>
                  </a:schemeClr>
                </a:solidFill>
                <a:latin typeface="+mj-lt"/>
                <a:ea typeface="Calibri" panose="020F0502020204030204" pitchFamily="34" charset="0"/>
                <a:cs typeface="Times New Roman" panose="02020603050405020304" pitchFamily="18" charset="0"/>
              </a:rPr>
              <a:t>:</a:t>
            </a:r>
            <a:endParaRPr lang="es-ES" sz="1400" b="1" dirty="0">
              <a:solidFill>
                <a:schemeClr val="bg2">
                  <a:lumMod val="25000"/>
                </a:schemeClr>
              </a:solidFill>
              <a:latin typeface="+mj-lt"/>
              <a:ea typeface="Calibri" panose="020F0502020204030204" pitchFamily="34" charset="0"/>
              <a:cs typeface="Times New Roman" panose="02020603050405020304" pitchFamily="18" charset="0"/>
            </a:endParaRPr>
          </a:p>
        </p:txBody>
      </p:sp>
      <p:sp>
        <p:nvSpPr>
          <p:cNvPr id="6" name="Cheurón 5"/>
          <p:cNvSpPr/>
          <p:nvPr/>
        </p:nvSpPr>
        <p:spPr>
          <a:xfrm>
            <a:off x="2945960" y="2343773"/>
            <a:ext cx="115909" cy="154547"/>
          </a:xfrm>
          <a:prstGeom prst="chevron">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p:cNvSpPr/>
          <p:nvPr/>
        </p:nvSpPr>
        <p:spPr>
          <a:xfrm>
            <a:off x="1959678" y="2225648"/>
            <a:ext cx="833883" cy="369332"/>
          </a:xfrm>
          <a:prstGeom prst="rect">
            <a:avLst/>
          </a:prstGeom>
        </p:spPr>
        <p:txBody>
          <a:bodyPr wrap="none">
            <a:spAutoFit/>
          </a:bodyPr>
          <a:lstStyle/>
          <a:p>
            <a:r>
              <a:rPr lang="es-ES" sz="1400" b="1" dirty="0">
                <a:latin typeface="+mj-lt"/>
                <a:ea typeface="Calibri" panose="020F0502020204030204" pitchFamily="34" charset="0"/>
                <a:cs typeface="Times New Roman" panose="02020603050405020304" pitchFamily="18" charset="0"/>
              </a:rPr>
              <a:t>CLIENTE</a:t>
            </a:r>
            <a:r>
              <a:rPr lang="es-ES"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sp>
        <p:nvSpPr>
          <p:cNvPr id="8" name="Rectángulo 7"/>
          <p:cNvSpPr/>
          <p:nvPr/>
        </p:nvSpPr>
        <p:spPr>
          <a:xfrm>
            <a:off x="1811946" y="2785739"/>
            <a:ext cx="981615" cy="307777"/>
          </a:xfrm>
          <a:prstGeom prst="rect">
            <a:avLst/>
          </a:prstGeom>
        </p:spPr>
        <p:txBody>
          <a:bodyPr wrap="none">
            <a:spAutoFit/>
          </a:bodyPr>
          <a:lstStyle/>
          <a:p>
            <a:r>
              <a:rPr lang="es-ES" sz="1400" b="1" dirty="0">
                <a:latin typeface="+mj-lt"/>
                <a:ea typeface="Calibri" panose="020F0502020204030204" pitchFamily="34" charset="0"/>
                <a:cs typeface="Times New Roman" panose="02020603050405020304" pitchFamily="18" charset="0"/>
              </a:rPr>
              <a:t>AGENCIA 1</a:t>
            </a:r>
            <a:endParaRPr lang="es-ES" sz="1400" b="1" dirty="0">
              <a:latin typeface="+mj-lt"/>
            </a:endParaRPr>
          </a:p>
        </p:txBody>
      </p:sp>
      <p:sp>
        <p:nvSpPr>
          <p:cNvPr id="9" name="Rectángulo 8"/>
          <p:cNvSpPr/>
          <p:nvPr/>
        </p:nvSpPr>
        <p:spPr>
          <a:xfrm>
            <a:off x="1758278" y="3320071"/>
            <a:ext cx="1035283" cy="307777"/>
          </a:xfrm>
          <a:prstGeom prst="rect">
            <a:avLst/>
          </a:prstGeom>
        </p:spPr>
        <p:txBody>
          <a:bodyPr wrap="none">
            <a:spAutoFit/>
          </a:bodyPr>
          <a:lstStyle/>
          <a:p>
            <a:r>
              <a:rPr lang="es-ES" sz="1400" b="1" smtClean="0">
                <a:latin typeface="+mj-lt"/>
                <a:ea typeface="Calibri" panose="020F0502020204030204" pitchFamily="34" charset="0"/>
                <a:cs typeface="Times New Roman" panose="02020603050405020304" pitchFamily="18" charset="0"/>
              </a:rPr>
              <a:t>AGENCIA 2 </a:t>
            </a:r>
            <a:endParaRPr lang="es-ES" sz="1400" b="1" dirty="0">
              <a:latin typeface="+mj-lt"/>
            </a:endParaRPr>
          </a:p>
        </p:txBody>
      </p:sp>
      <p:sp>
        <p:nvSpPr>
          <p:cNvPr id="10" name="Rectángulo 9"/>
          <p:cNvSpPr/>
          <p:nvPr/>
        </p:nvSpPr>
        <p:spPr>
          <a:xfrm>
            <a:off x="1627782" y="3849140"/>
            <a:ext cx="1296274" cy="738664"/>
          </a:xfrm>
          <a:prstGeom prst="rect">
            <a:avLst/>
          </a:prstGeom>
        </p:spPr>
        <p:txBody>
          <a:bodyPr wrap="square">
            <a:spAutoFit/>
          </a:bodyPr>
          <a:lstStyle/>
          <a:p>
            <a:r>
              <a:rPr lang="es-ES" sz="1400" b="1" dirty="0" smtClean="0">
                <a:latin typeface="+mj-lt"/>
                <a:ea typeface="Calibri" panose="020F0502020204030204" pitchFamily="34" charset="0"/>
                <a:cs typeface="Times New Roman" panose="02020603050405020304" pitchFamily="18" charset="0"/>
              </a:rPr>
              <a:t>MINIAGENCIA/ TRADUCTOR </a:t>
            </a:r>
            <a:r>
              <a:rPr lang="es-ES" sz="1400" b="1" dirty="0">
                <a:latin typeface="+mj-lt"/>
                <a:ea typeface="Calibri" panose="020F0502020204030204" pitchFamily="34" charset="0"/>
                <a:cs typeface="Times New Roman" panose="02020603050405020304" pitchFamily="18" charset="0"/>
              </a:rPr>
              <a:t>AUTÓNOMO</a:t>
            </a:r>
            <a:endParaRPr lang="es-ES" sz="1400" b="1" dirty="0">
              <a:latin typeface="+mj-lt"/>
            </a:endParaRPr>
          </a:p>
        </p:txBody>
      </p:sp>
      <p:sp>
        <p:nvSpPr>
          <p:cNvPr id="11" name="Cheurón 10"/>
          <p:cNvSpPr/>
          <p:nvPr/>
        </p:nvSpPr>
        <p:spPr>
          <a:xfrm>
            <a:off x="2945960" y="2862353"/>
            <a:ext cx="115909" cy="154547"/>
          </a:xfrm>
          <a:prstGeom prst="chevron">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Cheurón 11"/>
          <p:cNvSpPr/>
          <p:nvPr/>
        </p:nvSpPr>
        <p:spPr>
          <a:xfrm>
            <a:off x="2945960" y="3398316"/>
            <a:ext cx="115909" cy="154547"/>
          </a:xfrm>
          <a:prstGeom prst="chevron">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Cheurón 12"/>
          <p:cNvSpPr/>
          <p:nvPr/>
        </p:nvSpPr>
        <p:spPr>
          <a:xfrm>
            <a:off x="2950255" y="4116719"/>
            <a:ext cx="115909" cy="154547"/>
          </a:xfrm>
          <a:prstGeom prst="chevron">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Rectángulo 13"/>
          <p:cNvSpPr/>
          <p:nvPr/>
        </p:nvSpPr>
        <p:spPr>
          <a:xfrm>
            <a:off x="3341725" y="2272135"/>
            <a:ext cx="3475375" cy="322845"/>
          </a:xfrm>
          <a:prstGeom prst="rect">
            <a:avLst/>
          </a:prstGeom>
        </p:spPr>
        <p:txBody>
          <a:bodyPr wrap="none">
            <a:spAutoFit/>
          </a:bodyPr>
          <a:lstStyle/>
          <a:p>
            <a:pPr>
              <a:lnSpc>
                <a:spcPct val="107000"/>
              </a:lnSpc>
              <a:spcAft>
                <a:spcPts val="800"/>
              </a:spcAft>
            </a:pPr>
            <a:r>
              <a:rPr lang="es-ES" sz="1400" dirty="0">
                <a:latin typeface="+mj-lt"/>
                <a:ea typeface="Calibri" panose="020F0502020204030204" pitchFamily="34" charset="0"/>
                <a:cs typeface="Times New Roman" panose="02020603050405020304" pitchFamily="18" charset="0"/>
              </a:rPr>
              <a:t>PAGA 0,20 CÉNTIMOS DE EURO POR PALABRA</a:t>
            </a:r>
            <a:endParaRPr lang="es-ES" sz="1400" dirty="0">
              <a:effectLst/>
              <a:latin typeface="+mj-lt"/>
              <a:ea typeface="Calibri" panose="020F0502020204030204" pitchFamily="34" charset="0"/>
              <a:cs typeface="Times New Roman" panose="02020603050405020304" pitchFamily="18" charset="0"/>
            </a:endParaRPr>
          </a:p>
        </p:txBody>
      </p:sp>
      <p:sp>
        <p:nvSpPr>
          <p:cNvPr id="15" name="Rectángulo 14"/>
          <p:cNvSpPr/>
          <p:nvPr/>
        </p:nvSpPr>
        <p:spPr>
          <a:xfrm>
            <a:off x="3341725" y="2770671"/>
            <a:ext cx="4398135" cy="322845"/>
          </a:xfrm>
          <a:prstGeom prst="rect">
            <a:avLst/>
          </a:prstGeom>
        </p:spPr>
        <p:txBody>
          <a:bodyPr wrap="square">
            <a:spAutoFit/>
          </a:bodyPr>
          <a:lstStyle/>
          <a:p>
            <a:pPr>
              <a:lnSpc>
                <a:spcPct val="107000"/>
              </a:lnSpc>
              <a:spcAft>
                <a:spcPts val="800"/>
              </a:spcAft>
            </a:pPr>
            <a:r>
              <a:rPr lang="es-ES" sz="1400" smtClean="0">
                <a:latin typeface="+mj-lt"/>
                <a:ea typeface="Calibri" panose="020F0502020204030204" pitchFamily="34" charset="0"/>
                <a:cs typeface="Times New Roman" panose="02020603050405020304" pitchFamily="18" charset="0"/>
              </a:rPr>
              <a:t>SUBCONTRATA EL TRABAJO POR 0,12 CÉNTIMOS DE EURO</a:t>
            </a:r>
            <a:endParaRPr lang="es-ES" sz="1400" dirty="0">
              <a:effectLst/>
              <a:latin typeface="+mj-lt"/>
              <a:ea typeface="Calibri" panose="020F0502020204030204" pitchFamily="34" charset="0"/>
              <a:cs typeface="Times New Roman" panose="02020603050405020304" pitchFamily="18" charset="0"/>
            </a:endParaRPr>
          </a:p>
        </p:txBody>
      </p:sp>
      <p:sp>
        <p:nvSpPr>
          <p:cNvPr id="16" name="Rectángulo 15"/>
          <p:cNvSpPr/>
          <p:nvPr/>
        </p:nvSpPr>
        <p:spPr>
          <a:xfrm>
            <a:off x="3341725" y="3320071"/>
            <a:ext cx="3495509" cy="307777"/>
          </a:xfrm>
          <a:prstGeom prst="rect">
            <a:avLst/>
          </a:prstGeom>
        </p:spPr>
        <p:txBody>
          <a:bodyPr wrap="none">
            <a:spAutoFit/>
          </a:bodyPr>
          <a:lstStyle/>
          <a:p>
            <a:r>
              <a:rPr lang="es-ES" sz="1400" dirty="0">
                <a:latin typeface="+mj-lt"/>
                <a:ea typeface="Calibri" panose="020F0502020204030204" pitchFamily="34" charset="0"/>
                <a:cs typeface="Times New Roman" panose="02020603050405020304" pitchFamily="18" charset="0"/>
              </a:rPr>
              <a:t>SUBCONTRATA POR 0,08 CÉNTIMOS DE EURO</a:t>
            </a:r>
            <a:endParaRPr lang="es-ES" sz="1400" dirty="0">
              <a:latin typeface="+mj-lt"/>
            </a:endParaRPr>
          </a:p>
        </p:txBody>
      </p:sp>
      <p:sp>
        <p:nvSpPr>
          <p:cNvPr id="17" name="Rectángulo 16"/>
          <p:cNvSpPr/>
          <p:nvPr/>
        </p:nvSpPr>
        <p:spPr>
          <a:xfrm>
            <a:off x="3341725" y="4057049"/>
            <a:ext cx="4572000" cy="322845"/>
          </a:xfrm>
          <a:prstGeom prst="rect">
            <a:avLst/>
          </a:prstGeom>
        </p:spPr>
        <p:txBody>
          <a:bodyPr>
            <a:spAutoFit/>
          </a:bodyPr>
          <a:lstStyle/>
          <a:p>
            <a:pPr>
              <a:lnSpc>
                <a:spcPct val="107000"/>
              </a:lnSpc>
              <a:spcAft>
                <a:spcPts val="800"/>
              </a:spcAft>
            </a:pPr>
            <a:r>
              <a:rPr lang="es-ES" sz="1400" dirty="0">
                <a:latin typeface="+mj-lt"/>
                <a:ea typeface="Calibri" panose="020F0502020204030204" pitchFamily="34" charset="0"/>
                <a:cs typeface="Times New Roman" panose="02020603050405020304" pitchFamily="18" charset="0"/>
              </a:rPr>
              <a:t>SUBCONTRATA A UN COLABORADOR POR 0,03 </a:t>
            </a:r>
            <a:r>
              <a:rPr lang="es-ES" sz="1400" dirty="0" smtClean="0">
                <a:latin typeface="+mj-lt"/>
                <a:ea typeface="Calibri" panose="020F0502020204030204" pitchFamily="34" charset="0"/>
                <a:cs typeface="Times New Roman" panose="02020603050405020304" pitchFamily="18" charset="0"/>
              </a:rPr>
              <a:t>o </a:t>
            </a:r>
            <a:r>
              <a:rPr lang="es-ES" sz="1400" dirty="0">
                <a:latin typeface="+mj-lt"/>
                <a:ea typeface="Calibri" panose="020F0502020204030204" pitchFamily="34" charset="0"/>
                <a:cs typeface="Times New Roman" panose="02020603050405020304" pitchFamily="18" charset="0"/>
              </a:rPr>
              <a:t>0,04.</a:t>
            </a:r>
            <a:endParaRPr lang="es-ES" sz="1400" dirty="0">
              <a:effectLst/>
              <a:latin typeface="+mj-lt"/>
              <a:ea typeface="Calibri" panose="020F0502020204030204" pitchFamily="34" charset="0"/>
              <a:cs typeface="Times New Roman" panose="02020603050405020304" pitchFamily="18" charset="0"/>
            </a:endParaRPr>
          </a:p>
        </p:txBody>
      </p:sp>
      <p:sp>
        <p:nvSpPr>
          <p:cNvPr id="18" name="Redondear rectángulo de esquina diagonal 17"/>
          <p:cNvSpPr/>
          <p:nvPr/>
        </p:nvSpPr>
        <p:spPr>
          <a:xfrm>
            <a:off x="631065" y="2173622"/>
            <a:ext cx="7714445" cy="2414182"/>
          </a:xfrm>
          <a:prstGeom prst="round2Diag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dondear rectángulo de esquina diagonal 18"/>
          <p:cNvSpPr/>
          <p:nvPr/>
        </p:nvSpPr>
        <p:spPr>
          <a:xfrm>
            <a:off x="576751" y="5264270"/>
            <a:ext cx="1378858" cy="537028"/>
          </a:xfrm>
          <a:prstGeom prst="round2Diag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angular 19"/>
          <p:cNvCxnSpPr/>
          <p:nvPr/>
        </p:nvCxnSpPr>
        <p:spPr>
          <a:xfrm>
            <a:off x="1955609" y="5278786"/>
            <a:ext cx="667658" cy="159659"/>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Pantalla 20"/>
          <p:cNvSpPr/>
          <p:nvPr/>
        </p:nvSpPr>
        <p:spPr>
          <a:xfrm>
            <a:off x="2681325" y="5090102"/>
            <a:ext cx="1320800" cy="718458"/>
          </a:xfrm>
          <a:prstGeom prst="flowChartDisplay">
            <a:avLst/>
          </a:prstGeom>
          <a:solidFill>
            <a:schemeClr val="accent1">
              <a:lumMod val="20000"/>
              <a:lumOff val="80000"/>
            </a:schemeClr>
          </a:solidFill>
          <a:ln>
            <a:solidFill>
              <a:srgbClr val="C00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Llamada con línea 1 21"/>
          <p:cNvSpPr/>
          <p:nvPr/>
        </p:nvSpPr>
        <p:spPr>
          <a:xfrm>
            <a:off x="4520732" y="4963181"/>
            <a:ext cx="1230915" cy="301089"/>
          </a:xfrm>
          <a:prstGeom prst="borderCallout1">
            <a:avLst/>
          </a:prstGeom>
          <a:solidFill>
            <a:schemeClr val="accent6">
              <a:lumMod val="40000"/>
              <a:lumOff val="60000"/>
            </a:schemeClr>
          </a:solidFill>
          <a:ln>
            <a:solidFill>
              <a:srgbClr val="C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Llamada con línea 1 22"/>
          <p:cNvSpPr/>
          <p:nvPr/>
        </p:nvSpPr>
        <p:spPr>
          <a:xfrm>
            <a:off x="4520732" y="5546950"/>
            <a:ext cx="1230915" cy="436554"/>
          </a:xfrm>
          <a:prstGeom prst="borderCallout1">
            <a:avLst>
              <a:gd name="adj1" fmla="val 64381"/>
              <a:gd name="adj2" fmla="val -9333"/>
              <a:gd name="adj3" fmla="val -3651"/>
              <a:gd name="adj4" fmla="val -39333"/>
            </a:avLst>
          </a:prstGeom>
          <a:solidFill>
            <a:schemeClr val="accent2">
              <a:lumMod val="20000"/>
              <a:lumOff val="80000"/>
            </a:schemeClr>
          </a:solidFill>
          <a:ln>
            <a:solidFill>
              <a:srgbClr val="C00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redondeado 23"/>
          <p:cNvSpPr/>
          <p:nvPr/>
        </p:nvSpPr>
        <p:spPr>
          <a:xfrm>
            <a:off x="6123240" y="5222000"/>
            <a:ext cx="1206500" cy="268514"/>
          </a:xfrm>
          <a:prstGeom prst="roundRect">
            <a:avLst/>
          </a:prstGeom>
          <a:solidFill>
            <a:schemeClr val="accent6">
              <a:lumMod val="40000"/>
              <a:lumOff val="60000"/>
            </a:schemeClr>
          </a:solidFill>
          <a:ln>
            <a:solidFill>
              <a:srgbClr val="C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redondeado 24"/>
          <p:cNvSpPr/>
          <p:nvPr/>
        </p:nvSpPr>
        <p:spPr>
          <a:xfrm>
            <a:off x="6096595" y="6026830"/>
            <a:ext cx="1206500" cy="385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p:cNvSpPr txBox="1"/>
          <p:nvPr/>
        </p:nvSpPr>
        <p:spPr>
          <a:xfrm>
            <a:off x="541078" y="5285340"/>
            <a:ext cx="1450205" cy="523220"/>
          </a:xfrm>
          <a:prstGeom prst="rect">
            <a:avLst/>
          </a:prstGeom>
          <a:noFill/>
          <a:effectLst>
            <a:outerShdw blurRad="50800" dist="38100" dir="8100000" algn="tr" rotWithShape="0">
              <a:prstClr val="black">
                <a:alpha val="40000"/>
              </a:prstClr>
            </a:outerShdw>
          </a:effectLst>
        </p:spPr>
        <p:txBody>
          <a:bodyPr wrap="none" rtlCol="0">
            <a:spAutoFit/>
          </a:bodyPr>
          <a:lstStyle/>
          <a:p>
            <a:pPr algn="ctr"/>
            <a:r>
              <a:rPr lang="es-ES" sz="1400" b="1" dirty="0" smtClean="0">
                <a:solidFill>
                  <a:srgbClr val="C00000"/>
                </a:solidFill>
              </a:rPr>
              <a:t>CLIENTE</a:t>
            </a:r>
          </a:p>
          <a:p>
            <a:pPr algn="ctr"/>
            <a:r>
              <a:rPr lang="es-ES" sz="1400" b="1" dirty="0" smtClean="0">
                <a:solidFill>
                  <a:srgbClr val="C00000"/>
                </a:solidFill>
              </a:rPr>
              <a:t>MULTINACIONAL</a:t>
            </a:r>
            <a:endParaRPr lang="es-ES" sz="1400" b="1" dirty="0">
              <a:solidFill>
                <a:srgbClr val="C00000"/>
              </a:solidFill>
            </a:endParaRPr>
          </a:p>
        </p:txBody>
      </p:sp>
      <p:sp>
        <p:nvSpPr>
          <p:cNvPr id="27" name="CuadroTexto 26"/>
          <p:cNvSpPr txBox="1"/>
          <p:nvPr/>
        </p:nvSpPr>
        <p:spPr>
          <a:xfrm>
            <a:off x="2775968" y="5192223"/>
            <a:ext cx="1186774" cy="492443"/>
          </a:xfrm>
          <a:prstGeom prst="rect">
            <a:avLst/>
          </a:prstGeom>
          <a:noFill/>
        </p:spPr>
        <p:txBody>
          <a:bodyPr wrap="square" rtlCol="0">
            <a:spAutoFit/>
          </a:bodyPr>
          <a:lstStyle/>
          <a:p>
            <a:pPr algn="ctr"/>
            <a:r>
              <a:rPr lang="es-ES" sz="1300" dirty="0" smtClean="0">
                <a:latin typeface="+mj-lt"/>
              </a:rPr>
              <a:t>AGENCIA GRANDE (MLV)</a:t>
            </a:r>
            <a:endParaRPr lang="es-ES" sz="1300" dirty="0">
              <a:latin typeface="+mj-lt"/>
            </a:endParaRPr>
          </a:p>
        </p:txBody>
      </p:sp>
      <p:sp>
        <p:nvSpPr>
          <p:cNvPr id="28" name="CuadroTexto 27"/>
          <p:cNvSpPr txBox="1"/>
          <p:nvPr/>
        </p:nvSpPr>
        <p:spPr>
          <a:xfrm>
            <a:off x="4614028" y="4974466"/>
            <a:ext cx="1097416" cy="307777"/>
          </a:xfrm>
          <a:prstGeom prst="rect">
            <a:avLst/>
          </a:prstGeom>
          <a:noFill/>
        </p:spPr>
        <p:txBody>
          <a:bodyPr wrap="none" rtlCol="0">
            <a:spAutoFit/>
          </a:bodyPr>
          <a:lstStyle/>
          <a:p>
            <a:r>
              <a:rPr lang="es-ES" sz="1400" dirty="0" smtClean="0">
                <a:latin typeface="+mj-lt"/>
              </a:rPr>
              <a:t>TRADUCTOR</a:t>
            </a:r>
            <a:endParaRPr lang="es-ES" sz="1400" dirty="0">
              <a:latin typeface="+mj-lt"/>
            </a:endParaRPr>
          </a:p>
        </p:txBody>
      </p:sp>
      <p:sp>
        <p:nvSpPr>
          <p:cNvPr id="29" name="CuadroTexto 28"/>
          <p:cNvSpPr txBox="1"/>
          <p:nvPr/>
        </p:nvSpPr>
        <p:spPr>
          <a:xfrm>
            <a:off x="6185691" y="5215695"/>
            <a:ext cx="1097416" cy="307777"/>
          </a:xfrm>
          <a:prstGeom prst="rect">
            <a:avLst/>
          </a:prstGeom>
          <a:noFill/>
        </p:spPr>
        <p:txBody>
          <a:bodyPr wrap="none" rtlCol="0">
            <a:spAutoFit/>
          </a:bodyPr>
          <a:lstStyle/>
          <a:p>
            <a:r>
              <a:rPr lang="es-ES" sz="1400" dirty="0" smtClean="0">
                <a:latin typeface="+mj-lt"/>
              </a:rPr>
              <a:t>TRADUCTOR</a:t>
            </a:r>
            <a:endParaRPr lang="es-ES" sz="1400" dirty="0">
              <a:latin typeface="+mj-lt"/>
            </a:endParaRPr>
          </a:p>
        </p:txBody>
      </p:sp>
      <p:sp>
        <p:nvSpPr>
          <p:cNvPr id="30" name="Rectángulo 29"/>
          <p:cNvSpPr/>
          <p:nvPr/>
        </p:nvSpPr>
        <p:spPr>
          <a:xfrm>
            <a:off x="4491185" y="5532784"/>
            <a:ext cx="1343101" cy="523220"/>
          </a:xfrm>
          <a:prstGeom prst="rect">
            <a:avLst/>
          </a:prstGeom>
        </p:spPr>
        <p:txBody>
          <a:bodyPr wrap="square">
            <a:spAutoFit/>
          </a:bodyPr>
          <a:lstStyle/>
          <a:p>
            <a:pPr algn="ctr"/>
            <a:r>
              <a:rPr lang="es-ES" sz="1400" dirty="0">
                <a:latin typeface="+mj-lt"/>
              </a:rPr>
              <a:t>AGENCIA DE TRADUCCIÓN </a:t>
            </a:r>
          </a:p>
        </p:txBody>
      </p:sp>
      <p:sp>
        <p:nvSpPr>
          <p:cNvPr id="31" name="CuadroTexto 30"/>
          <p:cNvSpPr txBox="1"/>
          <p:nvPr/>
        </p:nvSpPr>
        <p:spPr>
          <a:xfrm>
            <a:off x="6096595" y="6009566"/>
            <a:ext cx="1238416" cy="461665"/>
          </a:xfrm>
          <a:prstGeom prst="rect">
            <a:avLst/>
          </a:prstGeom>
          <a:solidFill>
            <a:schemeClr val="accent4">
              <a:lumMod val="20000"/>
              <a:lumOff val="80000"/>
            </a:schemeClr>
          </a:solidFill>
          <a:ln>
            <a:solidFill>
              <a:srgbClr val="C00000"/>
            </a:solidFill>
          </a:ln>
          <a:effectLst>
            <a:outerShdw blurRad="50800" dist="38100" algn="l" rotWithShape="0">
              <a:prstClr val="black">
                <a:alpha val="40000"/>
              </a:prstClr>
            </a:outerShdw>
          </a:effectLst>
        </p:spPr>
        <p:txBody>
          <a:bodyPr wrap="none" rtlCol="0">
            <a:spAutoFit/>
          </a:bodyPr>
          <a:lstStyle/>
          <a:p>
            <a:pPr algn="ctr"/>
            <a:r>
              <a:rPr lang="es-ES" sz="1200" dirty="0" smtClean="0">
                <a:latin typeface="+mj-lt"/>
              </a:rPr>
              <a:t>TRADUCTOR/</a:t>
            </a:r>
          </a:p>
          <a:p>
            <a:pPr algn="ctr"/>
            <a:r>
              <a:rPr lang="es-ES" sz="1200" dirty="0" smtClean="0">
                <a:latin typeface="+mj-lt"/>
              </a:rPr>
              <a:t>MICRO-AGENCIA</a:t>
            </a:r>
          </a:p>
        </p:txBody>
      </p:sp>
      <p:cxnSp>
        <p:nvCxnSpPr>
          <p:cNvPr id="32" name="Conector recto de flecha 31"/>
          <p:cNvCxnSpPr>
            <a:stCxn id="23" idx="0"/>
          </p:cNvCxnSpPr>
          <p:nvPr/>
        </p:nvCxnSpPr>
        <p:spPr>
          <a:xfrm flipV="1">
            <a:off x="5751647" y="5523472"/>
            <a:ext cx="344948" cy="241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23" idx="0"/>
          </p:cNvCxnSpPr>
          <p:nvPr/>
        </p:nvCxnSpPr>
        <p:spPr>
          <a:xfrm>
            <a:off x="5751647" y="5765227"/>
            <a:ext cx="301752" cy="308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Llamada con línea 1 33"/>
          <p:cNvSpPr/>
          <p:nvPr/>
        </p:nvSpPr>
        <p:spPr>
          <a:xfrm>
            <a:off x="7764061" y="6099985"/>
            <a:ext cx="1038336" cy="311912"/>
          </a:xfrm>
          <a:prstGeom prst="borderCallout1">
            <a:avLst>
              <a:gd name="adj1" fmla="val 43202"/>
              <a:gd name="adj2" fmla="val -5227"/>
              <a:gd name="adj3" fmla="val 41979"/>
              <a:gd name="adj4" fmla="val -36333"/>
            </a:avLst>
          </a:prstGeom>
          <a:solidFill>
            <a:schemeClr val="accent6">
              <a:lumMod val="40000"/>
              <a:lumOff val="60000"/>
            </a:schemeClr>
          </a:solidFill>
          <a:ln>
            <a:solidFill>
              <a:srgbClr val="C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p:cNvSpPr/>
          <p:nvPr/>
        </p:nvSpPr>
        <p:spPr>
          <a:xfrm>
            <a:off x="7741830" y="6110003"/>
            <a:ext cx="1082797" cy="307777"/>
          </a:xfrm>
          <a:prstGeom prst="rect">
            <a:avLst/>
          </a:prstGeom>
        </p:spPr>
        <p:txBody>
          <a:bodyPr wrap="none">
            <a:spAutoFit/>
          </a:bodyPr>
          <a:lstStyle/>
          <a:p>
            <a:r>
              <a:rPr lang="es-ES" sz="1400" dirty="0">
                <a:latin typeface="+mj-lt"/>
              </a:rPr>
              <a:t>TRADUCTOR</a:t>
            </a:r>
          </a:p>
        </p:txBody>
      </p:sp>
      <p:sp>
        <p:nvSpPr>
          <p:cNvPr id="36" name="Elipse 35"/>
          <p:cNvSpPr/>
          <p:nvPr/>
        </p:nvSpPr>
        <p:spPr>
          <a:xfrm>
            <a:off x="442176" y="5166421"/>
            <a:ext cx="269149" cy="26903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p:cNvSpPr txBox="1"/>
          <p:nvPr/>
        </p:nvSpPr>
        <p:spPr>
          <a:xfrm>
            <a:off x="455055" y="5165184"/>
            <a:ext cx="276038" cy="307777"/>
          </a:xfrm>
          <a:prstGeom prst="rect">
            <a:avLst/>
          </a:prstGeom>
          <a:noFill/>
        </p:spPr>
        <p:txBody>
          <a:bodyPr wrap="none" rtlCol="0">
            <a:spAutoFit/>
          </a:bodyPr>
          <a:lstStyle/>
          <a:p>
            <a:r>
              <a:rPr lang="es-ES" sz="1400" dirty="0" smtClean="0"/>
              <a:t>3</a:t>
            </a:r>
            <a:endParaRPr lang="es-ES" sz="1400" dirty="0"/>
          </a:p>
        </p:txBody>
      </p:sp>
      <p:pic>
        <p:nvPicPr>
          <p:cNvPr id="38" name="Imagen 37"/>
          <p:cNvPicPr>
            <a:picLocks noChangeAspect="1"/>
          </p:cNvPicPr>
          <p:nvPr/>
        </p:nvPicPr>
        <p:blipFill>
          <a:blip r:embed="rId2"/>
          <a:stretch>
            <a:fillRect/>
          </a:stretch>
        </p:blipFill>
        <p:spPr>
          <a:xfrm>
            <a:off x="7764061" y="140144"/>
            <a:ext cx="1266850" cy="269142"/>
          </a:xfrm>
          <a:prstGeom prst="rect">
            <a:avLst/>
          </a:prstGeom>
        </p:spPr>
      </p:pic>
    </p:spTree>
    <p:extLst>
      <p:ext uri="{BB962C8B-B14F-4D97-AF65-F5344CB8AC3E}">
        <p14:creationId xmlns:p14="http://schemas.microsoft.com/office/powerpoint/2010/main" val="363926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flipV="1">
            <a:off x="1706451" y="444370"/>
            <a:ext cx="264089" cy="27912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1706451" y="389582"/>
            <a:ext cx="5763296" cy="388696"/>
          </a:xfrm>
          <a:prstGeom prst="rect">
            <a:avLst/>
          </a:prstGeom>
        </p:spPr>
        <p:txBody>
          <a:bodyPr wrap="squar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8.- Inconvenientes de la intermediación y malas prácticas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67046" y="1075004"/>
            <a:ext cx="4810260" cy="2039020"/>
          </a:xfrm>
          <a:prstGeom prst="rect">
            <a:avLst/>
          </a:prstGeom>
          <a:ln>
            <a:solidFill>
              <a:srgbClr val="0070C0"/>
            </a:solidFill>
          </a:ln>
        </p:spPr>
        <p:txBody>
          <a:bodyPr wrap="square">
            <a:spAutoFit/>
          </a:bodyPr>
          <a:lstStyle/>
          <a:p>
            <a:pPr algn="just">
              <a:lnSpc>
                <a:spcPct val="107000"/>
              </a:lnSpc>
              <a:spcAft>
                <a:spcPts val="800"/>
              </a:spcAft>
            </a:pPr>
            <a:r>
              <a:rPr lang="es-ES" sz="1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Intermediación múltiple en traducción</a:t>
            </a:r>
            <a:endParaRPr lang="es-E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El caso descrito es poco frecuente, pero existe. El problema es que el traductor (que cobra 0,03) se lleva toda la responsabilidad y el cliente final (que paga 0,20) espera una traducción de cinco estrellas (porque la está pagando). De tal modo que la pobrecita que traduce por 0,03 se puede llevar unas críticas que no se espera por el precio que le están pagando.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367046" y="3344536"/>
            <a:ext cx="4810260" cy="2950872"/>
          </a:xfrm>
          <a:prstGeom prst="rect">
            <a:avLst/>
          </a:prstGeom>
          <a:ln>
            <a:solidFill>
              <a:srgbClr val="0070C0"/>
            </a:solidFill>
          </a:ln>
        </p:spPr>
        <p:txBody>
          <a:bodyPr wrap="square">
            <a:spAutoFit/>
          </a:bodyPr>
          <a:lstStyle/>
          <a:p>
            <a:pPr algn="just">
              <a:lnSpc>
                <a:spcPct val="107000"/>
              </a:lnSpc>
              <a:spcAft>
                <a:spcPts val="800"/>
              </a:spcAft>
            </a:pPr>
            <a:r>
              <a:rPr lang="es-ES" sz="1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Pesca de clientes</a:t>
            </a:r>
            <a:endParaRPr lang="es-E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Otra desventaja importante por la que una agencia puede no querer subcontratar a otras agencias es que estas agencias puedan entrar en contacto con sus clientes y ofrecerles traducciones a precios más bajos, sobre todo si la agencia 1 opera en un mercado de precios altos (por ejemplo, el norte de Europa) y la agencia 2 opera en un mercado de precios bajos (como España). Para prevenir este tipo de situaciones ambas agencias tendrán que firmar una serie de acuerdos y documentos agencia – agencia con las condiciones que deba reunir el servicio y cláusulas en cuanto a la confidencialidad, no competencia, etc.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306096" y="1075004"/>
            <a:ext cx="3412900" cy="4882427"/>
          </a:xfrm>
          <a:prstGeom prst="rect">
            <a:avLst/>
          </a:prstGeom>
          <a:ln>
            <a:solidFill>
              <a:srgbClr val="0070C0"/>
            </a:solidFill>
          </a:ln>
        </p:spPr>
        <p:txBody>
          <a:bodyPr wrap="square">
            <a:spAutoFit/>
          </a:bodyPr>
          <a:lstStyle/>
          <a:p>
            <a:pPr algn="just">
              <a:lnSpc>
                <a:spcPct val="107000"/>
              </a:lnSpc>
              <a:spcAft>
                <a:spcPts val="800"/>
              </a:spcAft>
            </a:pPr>
            <a:r>
              <a:rPr lang="es-ES" sz="1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Mala imagen</a:t>
            </a:r>
            <a:endParaRPr lang="es-ES"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También la agencia que subcontrata querrá proteger su imagen de cara al cliente y la subcontratación múltiple puede desvirtuarla porque:</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La agencia subcontratada publicite el trabajo como propio y ponga al cliente en la lista de clientes en su página web sin permiso;</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Incluso el propio traductor del tercer o cuarto nivel de subcontratación podría (sin saber quién es el cliente final) perjudicar la confidencialidad publicando parte de la traducción en foros, en su carpeta de trabajos realizados, cotilleando en redes sociales, etc.</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Cadena de subcontrataciones donde el proveedor último cobre poquísimo y el nivel de calidad sea muy bajo;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6746168" y="6295408"/>
            <a:ext cx="1266850" cy="269142"/>
          </a:xfrm>
          <a:prstGeom prst="rect">
            <a:avLst/>
          </a:prstGeom>
        </p:spPr>
      </p:pic>
    </p:spTree>
    <p:extLst>
      <p:ext uri="{BB962C8B-B14F-4D97-AF65-F5344CB8AC3E}">
        <p14:creationId xmlns:p14="http://schemas.microsoft.com/office/powerpoint/2010/main" val="1791908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flipV="1">
            <a:off x="1266618" y="440000"/>
            <a:ext cx="333491" cy="3524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a:p>
        </p:txBody>
      </p:sp>
      <p:sp>
        <p:nvSpPr>
          <p:cNvPr id="3" name="Rectángulo 2"/>
          <p:cNvSpPr/>
          <p:nvPr/>
        </p:nvSpPr>
        <p:spPr>
          <a:xfrm>
            <a:off x="1227981" y="311148"/>
            <a:ext cx="7132722" cy="595932"/>
          </a:xfrm>
          <a:prstGeom prst="rect">
            <a:avLst/>
          </a:prstGeom>
        </p:spPr>
        <p:txBody>
          <a:bodyPr wrap="none">
            <a:spAutoFit/>
          </a:bodyPr>
          <a:lstStyle/>
          <a:p>
            <a:pPr>
              <a:lnSpc>
                <a:spcPct val="107000"/>
              </a:lnSpc>
              <a:spcAft>
                <a:spcPts val="800"/>
              </a:spcAft>
            </a:pPr>
            <a:r>
              <a:rPr lang="es-ES" sz="3200" b="1" u="sng" dirty="0">
                <a:latin typeface="Calibri" panose="020F0502020204030204" pitchFamily="34" charset="0"/>
                <a:ea typeface="Calibri" panose="020F0502020204030204" pitchFamily="34" charset="0"/>
                <a:cs typeface="Times New Roman" panose="02020603050405020304" pitchFamily="18" charset="0"/>
              </a:rPr>
              <a:t>9.- Motivos a favor de la subcontratación</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2" y="1055651"/>
            <a:ext cx="8474299" cy="5601492"/>
          </a:xfrm>
          <a:prstGeom prst="rect">
            <a:avLst/>
          </a:prstGeom>
        </p:spPr>
      </p:pic>
    </p:spTree>
    <p:extLst>
      <p:ext uri="{BB962C8B-B14F-4D97-AF65-F5344CB8AC3E}">
        <p14:creationId xmlns:p14="http://schemas.microsoft.com/office/powerpoint/2010/main" val="4083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3369" y="463025"/>
            <a:ext cx="8615965" cy="543162"/>
          </a:xfrm>
          <a:prstGeom prst="rect">
            <a:avLst/>
          </a:prstGeom>
        </p:spPr>
        <p:txBody>
          <a:bodyPr wrap="square">
            <a:spAutoFit/>
          </a:bodyPr>
          <a:lstStyle/>
          <a:p>
            <a:pPr algn="ctr">
              <a:lnSpc>
                <a:spcPct val="107000"/>
              </a:lnSpc>
              <a:spcAft>
                <a:spcPts val="800"/>
              </a:spcAft>
            </a:pPr>
            <a:r>
              <a:rPr lang="es-ES" sz="1400" b="1" i="1" u="sng" dirty="0">
                <a:latin typeface="Calibri" panose="020F0502020204030204" pitchFamily="34" charset="0"/>
                <a:ea typeface="Calibri" panose="020F0502020204030204" pitchFamily="34" charset="0"/>
                <a:cs typeface="Times New Roman" panose="02020603050405020304" pitchFamily="18" charset="0"/>
              </a:rPr>
              <a:t>Ya hemos visto bastantes desventajas de la subcontratación y ahora hablaremos de las ventajas… ¡¡Porque no todo son desventajas!!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302652" y="1322990"/>
            <a:ext cx="8615966" cy="773673"/>
          </a:xfrm>
          <a:prstGeom prst="rect">
            <a:avLst/>
          </a:prstGeom>
          <a:solidFill>
            <a:schemeClr val="accent4"/>
          </a:solidFill>
          <a:ln>
            <a:solidFill>
              <a:schemeClr val="accent4">
                <a:lumMod val="60000"/>
                <a:lumOff val="40000"/>
              </a:schemeClr>
            </a:solidFill>
          </a:ln>
        </p:spPr>
        <p:txBody>
          <a:bodyPr wrap="square">
            <a:spAutoFit/>
          </a:bodyPr>
          <a:lstStyle/>
          <a:p>
            <a:pPr algn="just">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A continuación se presentan algunas vicisitudes de la subcontratación y también una breve descripción (no será más que un esbozo) de cuestiones como la confidencialidad o las condiciones de un contrato con un colaborador en traducción.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02652" y="2371468"/>
            <a:ext cx="8615966" cy="553357"/>
          </a:xfrm>
          <a:prstGeom prst="rect">
            <a:avLst/>
          </a:prstGeom>
        </p:spPr>
        <p:txBody>
          <a:bodyPr wrap="square">
            <a:spAutoFit/>
          </a:bodyPr>
          <a:lstStyle/>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En la subcontratación de servicios, las agencias de traducción no se diferencian de otras empresas. A continuación presentamos un ejemplo típico de subcontratación en una empresa de otro sector (el informático):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724017459"/>
              </p:ext>
            </p:extLst>
          </p:nvPr>
        </p:nvGraphicFramePr>
        <p:xfrm>
          <a:off x="1068947" y="3193960"/>
          <a:ext cx="6697014" cy="2533015"/>
        </p:xfrm>
        <a:graphic>
          <a:graphicData uri="http://schemas.openxmlformats.org/drawingml/2006/table">
            <a:tbl>
              <a:tblPr firstRow="1" bandRow="1">
                <a:tableStyleId>{C4B1156A-380E-4F78-BDF5-A606A8083BF9}</a:tableStyleId>
              </a:tblPr>
              <a:tblGrid>
                <a:gridCol w="6697014"/>
              </a:tblGrid>
              <a:tr h="686086">
                <a:tc>
                  <a:txBody>
                    <a:bodyPr/>
                    <a:lstStyle/>
                    <a:p>
                      <a:pPr algn="just"/>
                      <a:r>
                        <a:rPr lang="es-ES" sz="1400" b="0" kern="1200" dirty="0" smtClean="0">
                          <a:solidFill>
                            <a:schemeClr val="dk1"/>
                          </a:solidFill>
                          <a:effectLst/>
                          <a:latin typeface="+mj-lt"/>
                          <a:ea typeface="+mn-ea"/>
                          <a:cs typeface="+mn-cs"/>
                        </a:rPr>
                        <a:t>- Su empresa trabaja habitualmente con una empresa de servicios informáticos externa. Esta empresa ofrece una variedad de servicios como mantenimiento de equipos, servicios de hosting, etc</a:t>
                      </a:r>
                      <a:r>
                        <a:rPr lang="es-ES" sz="1400" b="0" kern="1200" dirty="0" smtClean="0">
                          <a:solidFill>
                            <a:schemeClr val="dk1"/>
                          </a:solidFill>
                          <a:effectLst/>
                          <a:latin typeface="+mn-lt"/>
                          <a:ea typeface="+mn-ea"/>
                          <a:cs typeface="+mn-cs"/>
                        </a:rPr>
                        <a:t>.</a:t>
                      </a:r>
                      <a:endParaRPr lang="es-ES" sz="1400" b="0" dirty="0"/>
                    </a:p>
                  </a:txBody>
                  <a:tcPr/>
                </a:tc>
              </a:tr>
              <a:tr h="370840">
                <a:tc>
                  <a:txBody>
                    <a:bodyPr/>
                    <a:lstStyle/>
                    <a:p>
                      <a:pPr algn="just">
                        <a:lnSpc>
                          <a:spcPct val="107000"/>
                        </a:lnSpc>
                        <a:spcAft>
                          <a:spcPts val="800"/>
                        </a:spcAft>
                      </a:pPr>
                      <a:r>
                        <a:rPr lang="es-ES" sz="1400" dirty="0">
                          <a:effectLst/>
                          <a:latin typeface="+mj-lt"/>
                          <a:ea typeface="Calibri" panose="020F0502020204030204" pitchFamily="34" charset="0"/>
                          <a:cs typeface="Times New Roman" panose="02020603050405020304" pitchFamily="18" charset="0"/>
                        </a:rPr>
                        <a:t>- Surge un proyecto en su empresa para montar una red segura de equipos y necesita una solución de seguridad específica para estos equipos.</a:t>
                      </a:r>
                    </a:p>
                  </a:txBody>
                  <a:tcPr marL="142875" marR="142875" marT="47625" marB="47625" anchor="b"/>
                </a:tc>
              </a:tr>
              <a:tr h="370840">
                <a:tc>
                  <a:txBody>
                    <a:bodyPr/>
                    <a:lstStyle/>
                    <a:p>
                      <a:pPr algn="just"/>
                      <a:r>
                        <a:rPr lang="es-ES" sz="1400" kern="1200" dirty="0" smtClean="0">
                          <a:solidFill>
                            <a:schemeClr val="dk1"/>
                          </a:solidFill>
                          <a:effectLst/>
                          <a:latin typeface="+mj-lt"/>
                          <a:ea typeface="+mn-ea"/>
                          <a:cs typeface="+mn-cs"/>
                        </a:rPr>
                        <a:t>- Aunque pueda buscar una empresa especializada en soluciones de seguridad, no tiene relación con estas empresas y prefiere trabajar con el proveedor que ya conoce.</a:t>
                      </a:r>
                      <a:endParaRPr lang="es-ES" sz="1400" dirty="0">
                        <a:latin typeface="+mj-lt"/>
                      </a:endParaRPr>
                    </a:p>
                  </a:txBody>
                  <a:tcPr/>
                </a:tc>
              </a:tr>
              <a:tr h="370840">
                <a:tc>
                  <a:txBody>
                    <a:bodyPr/>
                    <a:lstStyle/>
                    <a:p>
                      <a:pPr algn="just"/>
                      <a:r>
                        <a:rPr lang="es-ES" sz="1400" kern="1200" dirty="0" smtClean="0">
                          <a:solidFill>
                            <a:schemeClr val="dk1"/>
                          </a:solidFill>
                          <a:effectLst/>
                          <a:latin typeface="+mj-lt"/>
                          <a:ea typeface="+mn-ea"/>
                          <a:cs typeface="+mn-cs"/>
                        </a:rPr>
                        <a:t>- Subcontrata el proyecto a su proveedor de soluciones informáticas que buscará a profesionales o a una empresa de seguridad para pedirles o bien un asesoramiento o bien una solución que cubra las necesidades que les haya especificado.</a:t>
                      </a:r>
                      <a:endParaRPr lang="es-ES" sz="1400" dirty="0">
                        <a:latin typeface="+mj-lt"/>
                      </a:endParaRPr>
                    </a:p>
                  </a:txBody>
                  <a:tcPr/>
                </a:tc>
              </a:tr>
            </a:tbl>
          </a:graphicData>
        </a:graphic>
      </p:graphicFrame>
      <p:sp>
        <p:nvSpPr>
          <p:cNvPr id="8" name="Rectángulo 7"/>
          <p:cNvSpPr/>
          <p:nvPr/>
        </p:nvSpPr>
        <p:spPr>
          <a:xfrm>
            <a:off x="93369" y="6198549"/>
            <a:ext cx="9034531" cy="322845"/>
          </a:xfrm>
          <a:prstGeom prst="rect">
            <a:avLst/>
          </a:prstGeom>
        </p:spPr>
        <p:txBody>
          <a:bodyPr wrap="square">
            <a:spAutoFit/>
          </a:bodyPr>
          <a:lstStyle/>
          <a:p>
            <a:pPr>
              <a:lnSpc>
                <a:spcPct val="107000"/>
              </a:lnSpc>
              <a:spcAft>
                <a:spcPts val="800"/>
              </a:spcAft>
            </a:pPr>
            <a:r>
              <a:rPr lang="es-ES" sz="1400" dirty="0">
                <a:latin typeface="+mj-lt"/>
                <a:ea typeface="Calibri" panose="020F0502020204030204" pitchFamily="34" charset="0"/>
                <a:cs typeface="Times New Roman" panose="02020603050405020304" pitchFamily="18" charset="0"/>
              </a:rPr>
              <a:t>En este sentido, la prestación de servicios de traducción no es distinta al ejemplo ofrecido para los servicios de otro sector.</a:t>
            </a:r>
            <a:endParaRPr lang="es-E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13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flipV="1">
            <a:off x="1757966" y="312700"/>
            <a:ext cx="303759" cy="32104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1706450" y="278876"/>
            <a:ext cx="5995115" cy="388696"/>
          </a:xfrm>
          <a:prstGeom prst="rect">
            <a:avLst/>
          </a:prstGeom>
        </p:spPr>
        <p:txBody>
          <a:bodyPr wrap="squar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10.- Ejemplo de subcontratación de servicios de traducción</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55086" y="805334"/>
            <a:ext cx="3213278" cy="2346796"/>
          </a:xfrm>
          <a:prstGeom prst="rect">
            <a:avLst/>
          </a:prstGeom>
          <a:noFill/>
          <a:ln>
            <a:solidFill>
              <a:srgbClr val="FF0000"/>
            </a:solidFill>
          </a:ln>
          <a:effectLst>
            <a:glow rad="63500">
              <a:schemeClr val="accent2">
                <a:satMod val="175000"/>
                <a:alpha val="40000"/>
              </a:schemeClr>
            </a:glow>
          </a:effectLst>
        </p:spPr>
        <p:txBody>
          <a:bodyPr wrap="square">
            <a:spAutoFit/>
          </a:bodyPr>
          <a:lstStyle/>
          <a:p>
            <a:pPr algn="just">
              <a:lnSpc>
                <a:spcPct val="107000"/>
              </a:lnSpc>
              <a:spcAft>
                <a:spcPts val="800"/>
              </a:spcAft>
            </a:pPr>
            <a:r>
              <a:rPr lang="es-ES" sz="1400" b="1" u="sng" dirty="0">
                <a:latin typeface="Calibri" panose="020F0502020204030204" pitchFamily="34" charset="0"/>
                <a:ea typeface="Calibri" panose="020F0502020204030204" pitchFamily="34" charset="0"/>
                <a:cs typeface="Times New Roman" panose="02020603050405020304" pitchFamily="18" charset="0"/>
              </a:rPr>
              <a:t>Datos del encargo</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a:t>
            </a:r>
            <a:r>
              <a:rPr lang="es-E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Encargo</a:t>
            </a:r>
            <a:r>
              <a:rPr lang="es-ES" sz="1400" dirty="0">
                <a:latin typeface="Calibri" panose="020F0502020204030204" pitchFamily="34" charset="0"/>
                <a:ea typeface="Calibri" panose="020F0502020204030204" pitchFamily="34" charset="0"/>
                <a:cs typeface="Times New Roman" panose="02020603050405020304" pitchFamily="18" charset="0"/>
              </a:rPr>
              <a:t>: traducción especializada de una patente de alemán a inglés;</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Cliente</a:t>
            </a:r>
            <a:r>
              <a:rPr lang="es-ES" sz="1400" dirty="0">
                <a:latin typeface="Calibri" panose="020F0502020204030204" pitchFamily="34" charset="0"/>
                <a:ea typeface="Calibri" panose="020F0502020204030204" pitchFamily="34" charset="0"/>
                <a:cs typeface="Times New Roman" panose="02020603050405020304" pitchFamily="18" charset="0"/>
              </a:rPr>
              <a:t>: empresa española;</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Proveedor</a:t>
            </a:r>
            <a:r>
              <a:rPr lang="es-ES" sz="1400" dirty="0">
                <a:latin typeface="Calibri" panose="020F0502020204030204" pitchFamily="34" charset="0"/>
                <a:ea typeface="Calibri" panose="020F0502020204030204" pitchFamily="34" charset="0"/>
                <a:cs typeface="Times New Roman" panose="02020603050405020304" pitchFamily="18" charset="0"/>
              </a:rPr>
              <a:t>: agencia española;</a:t>
            </a:r>
          </a:p>
          <a:p>
            <a:pPr algn="just">
              <a:lnSpc>
                <a:spcPct val="107000"/>
              </a:lnSpc>
              <a:spcAft>
                <a:spcPts val="800"/>
              </a:spcAft>
            </a:pPr>
            <a:r>
              <a:rPr lang="es-ES" sz="1400" dirty="0" smtClean="0">
                <a:latin typeface="Calibri" panose="020F0502020204030204" pitchFamily="34" charset="0"/>
                <a:ea typeface="Calibri" panose="020F0502020204030204" pitchFamily="34" charset="0"/>
                <a:cs typeface="Times New Roman" panose="02020603050405020304" pitchFamily="18" charset="0"/>
              </a:rPr>
              <a:t>- La agencia española subcontrata el trabajo a una empresa inglesa, especializada en patentes.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4370265" y="1217224"/>
            <a:ext cx="4572000" cy="1234697"/>
          </a:xfrm>
          <a:prstGeom prst="rect">
            <a:avLst/>
          </a:prstGeom>
        </p:spPr>
        <p:txBody>
          <a:bodyPr>
            <a:spAutoFit/>
          </a:bodyPr>
          <a:lstStyle/>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Es lógico que se haga así. El cliente, una empresa española, contrata el trabajo a la agencia española con la que ya trabaja porque no conoce el mercado de la traducción y no sabe qué proveedores podrían proporcionarle una solución adecuada.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lecha derecha 5"/>
          <p:cNvSpPr/>
          <p:nvPr/>
        </p:nvSpPr>
        <p:spPr>
          <a:xfrm>
            <a:off x="3819692" y="1570707"/>
            <a:ext cx="399245" cy="2716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3471301" y="3336641"/>
            <a:ext cx="898964" cy="388696"/>
          </a:xfrm>
          <a:prstGeom prst="rect">
            <a:avLst/>
          </a:prstGeom>
        </p:spPr>
        <p:txBody>
          <a:bodyPr wrap="none">
            <a:spAutoFit/>
          </a:bodyPr>
          <a:lstStyle/>
          <a:p>
            <a:pPr>
              <a:lnSpc>
                <a:spcPct val="107000"/>
              </a:lnSpc>
              <a:spcAft>
                <a:spcPts val="800"/>
              </a:spcAft>
            </a:pPr>
            <a:r>
              <a:rPr lang="es-ES"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Riesgos</a:t>
            </a:r>
            <a:endParaRPr lang="es-E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67425" y="3701782"/>
            <a:ext cx="8774840" cy="783869"/>
          </a:xfrm>
          <a:prstGeom prst="rect">
            <a:avLst/>
          </a:prstGeom>
        </p:spPr>
        <p:txBody>
          <a:bodyPr wrap="square">
            <a:spAutoFit/>
          </a:bodyPr>
          <a:lstStyle/>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La agencia española que subcontrata correrá con la responsabilidad del encargo y deberá subcontratar el trabajo con cuidado porque corre un riesgo económico ya que si subcontrata el trabajo a un </a:t>
            </a:r>
            <a:r>
              <a:rPr lang="es-ES" sz="1400" b="1" dirty="0">
                <a:latin typeface="Calibri" panose="020F0502020204030204" pitchFamily="34" charset="0"/>
                <a:ea typeface="Calibri" panose="020F0502020204030204" pitchFamily="34" charset="0"/>
                <a:cs typeface="Times New Roman" panose="02020603050405020304" pitchFamily="18" charset="0"/>
              </a:rPr>
              <a:t>proveedor inadecuado</a:t>
            </a:r>
            <a:r>
              <a:rPr lang="es-ES" sz="1400" dirty="0">
                <a:latin typeface="Calibri" panose="020F0502020204030204" pitchFamily="34" charset="0"/>
                <a:ea typeface="Calibri" panose="020F0502020204030204" pitchFamily="34" charset="0"/>
                <a:cs typeface="Times New Roman" panose="02020603050405020304" pitchFamily="18" charset="0"/>
              </a:rPr>
              <a:t> podría suceder lo siguiente: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1944641039"/>
              </p:ext>
            </p:extLst>
          </p:nvPr>
        </p:nvGraphicFramePr>
        <p:xfrm>
          <a:off x="313419" y="4559121"/>
          <a:ext cx="8628846" cy="2052462"/>
        </p:xfrm>
        <a:graphic>
          <a:graphicData uri="http://schemas.openxmlformats.org/drawingml/2006/table">
            <a:tbl>
              <a:tblPr firstRow="1" bandRow="1">
                <a:tableStyleId>{8A107856-5554-42FB-B03E-39F5DBC370BA}</a:tableStyleId>
              </a:tblPr>
              <a:tblGrid>
                <a:gridCol w="1541139"/>
                <a:gridCol w="7087707"/>
              </a:tblGrid>
              <a:tr h="656822">
                <a:tc rowSpan="3">
                  <a:txBody>
                    <a:bodyPr/>
                    <a:lstStyle/>
                    <a:p>
                      <a:pPr algn="l"/>
                      <a:endParaRPr lang="es-ES" sz="1400" b="1" kern="1200" dirty="0" smtClean="0">
                        <a:solidFill>
                          <a:schemeClr val="dk1"/>
                        </a:solidFill>
                        <a:effectLst/>
                        <a:latin typeface="+mn-lt"/>
                        <a:ea typeface="+mn-ea"/>
                        <a:cs typeface="+mn-cs"/>
                      </a:endParaRPr>
                    </a:p>
                    <a:p>
                      <a:pPr algn="l"/>
                      <a:endParaRPr lang="es-ES" sz="1400" b="1" kern="1200" dirty="0" smtClean="0">
                        <a:solidFill>
                          <a:schemeClr val="dk1"/>
                        </a:solidFill>
                        <a:effectLst/>
                        <a:latin typeface="+mn-lt"/>
                        <a:ea typeface="+mn-ea"/>
                        <a:cs typeface="+mn-cs"/>
                      </a:endParaRPr>
                    </a:p>
                    <a:p>
                      <a:pPr algn="l"/>
                      <a:r>
                        <a:rPr lang="es-ES" sz="1400" b="1" kern="1200" dirty="0" smtClean="0">
                          <a:solidFill>
                            <a:schemeClr val="dk1"/>
                          </a:solidFill>
                          <a:effectLst/>
                          <a:latin typeface="+mn-lt"/>
                          <a:ea typeface="+mn-ea"/>
                          <a:cs typeface="+mn-cs"/>
                        </a:rPr>
                        <a:t>Riesgos de la subcontratación para la agencia</a:t>
                      </a:r>
                      <a:br>
                        <a:rPr lang="es-ES" sz="1400" b="1" kern="1200" dirty="0" smtClean="0">
                          <a:solidFill>
                            <a:schemeClr val="dk1"/>
                          </a:solidFill>
                          <a:effectLst/>
                          <a:latin typeface="+mn-lt"/>
                          <a:ea typeface="+mn-ea"/>
                          <a:cs typeface="+mn-cs"/>
                        </a:rPr>
                      </a:br>
                      <a:r>
                        <a:rPr lang="es-ES" sz="1400" b="1" kern="1200" dirty="0" smtClean="0">
                          <a:solidFill>
                            <a:schemeClr val="dk1"/>
                          </a:solidFill>
                          <a:effectLst/>
                          <a:latin typeface="+mn-lt"/>
                          <a:ea typeface="+mn-ea"/>
                          <a:cs typeface="+mn-cs"/>
                        </a:rPr>
                        <a:t>que subcontrata</a:t>
                      </a:r>
                      <a:endParaRPr lang="es-ES" sz="1400" dirty="0"/>
                    </a:p>
                  </a:txBody>
                  <a:tcPr/>
                </a:tc>
                <a:tc>
                  <a:txBody>
                    <a:bodyPr/>
                    <a:lstStyle/>
                    <a:p>
                      <a:pPr algn="just"/>
                      <a:r>
                        <a:rPr lang="es-ES" sz="1400" b="0" kern="1200" dirty="0" smtClean="0">
                          <a:solidFill>
                            <a:schemeClr val="dk1"/>
                          </a:solidFill>
                          <a:effectLst/>
                          <a:latin typeface="+mn-lt"/>
                          <a:ea typeface="+mn-ea"/>
                          <a:cs typeface="+mn-cs"/>
                        </a:rPr>
                        <a:t>- Entrega de una traducción de mala calidad que le podría llevar a perder dinero (por tener que realizar un descuento, por tener que contratar una revisión del trabajo, una </a:t>
                      </a:r>
                      <a:r>
                        <a:rPr lang="es-ES" sz="1400" b="0" kern="1200" dirty="0" err="1" smtClean="0">
                          <a:solidFill>
                            <a:schemeClr val="dk1"/>
                          </a:solidFill>
                          <a:effectLst/>
                          <a:latin typeface="+mn-lt"/>
                          <a:ea typeface="+mn-ea"/>
                          <a:cs typeface="+mn-cs"/>
                        </a:rPr>
                        <a:t>retraducción</a:t>
                      </a:r>
                      <a:r>
                        <a:rPr lang="es-ES" sz="1400" b="0" kern="1200" dirty="0" smtClean="0">
                          <a:solidFill>
                            <a:schemeClr val="dk1"/>
                          </a:solidFill>
                          <a:effectLst/>
                          <a:latin typeface="+mn-lt"/>
                          <a:ea typeface="+mn-ea"/>
                          <a:cs typeface="+mn-cs"/>
                        </a:rPr>
                        <a:t> - nueva traducción - del trabajo entero, pérdida del cliente insatisfecho con la calidad del trabajo, etc.).</a:t>
                      </a:r>
                      <a:endParaRPr lang="es-ES" sz="1400" b="0" dirty="0"/>
                    </a:p>
                  </a:txBody>
                  <a:tcPr/>
                </a:tc>
              </a:tr>
              <a:tr h="376062">
                <a:tc vMerge="1">
                  <a:txBody>
                    <a:bodyPr/>
                    <a:lstStyle/>
                    <a:p>
                      <a:endParaRPr lang="es-ES"/>
                    </a:p>
                  </a:txBody>
                  <a:tcPr/>
                </a:tc>
                <a:tc>
                  <a:txBody>
                    <a:bodyPr/>
                    <a:lstStyle/>
                    <a:p>
                      <a:r>
                        <a:rPr lang="es-ES" sz="1400" kern="1200" dirty="0" smtClean="0">
                          <a:solidFill>
                            <a:schemeClr val="dk1"/>
                          </a:solidFill>
                          <a:effectLst/>
                          <a:latin typeface="+mn-lt"/>
                          <a:ea typeface="+mn-ea"/>
                          <a:cs typeface="+mn-cs"/>
                        </a:rPr>
                        <a:t>- Pérdida del cliente porque el proveedor contacte directamente con su cliente.</a:t>
                      </a:r>
                      <a:endParaRPr lang="es-ES" sz="1400" dirty="0"/>
                    </a:p>
                  </a:txBody>
                  <a:tcPr/>
                </a:tc>
              </a:tr>
              <a:tr h="656822">
                <a:tc vMerge="1">
                  <a:txBody>
                    <a:bodyPr/>
                    <a:lstStyle/>
                    <a:p>
                      <a:endParaRPr lang="es-ES"/>
                    </a:p>
                  </a:txBody>
                  <a:tcPr/>
                </a:tc>
                <a:tc>
                  <a:txBody>
                    <a:bodyPr/>
                    <a:lstStyle/>
                    <a:p>
                      <a:pPr algn="just"/>
                      <a:r>
                        <a:rPr lang="es-ES" sz="1400" kern="1200" dirty="0" smtClean="0">
                          <a:solidFill>
                            <a:schemeClr val="dk1"/>
                          </a:solidFill>
                          <a:effectLst/>
                          <a:latin typeface="+mn-lt"/>
                          <a:ea typeface="+mn-ea"/>
                          <a:cs typeface="+mn-cs"/>
                        </a:rPr>
                        <a:t>- Otro riesgo sería que el proveedor no devolviera el trabajo en plazo o no lo entregara en absoluto lo que podría motivar: la cancelación del encargo, el perjuicio de la imagen de la agencia, pérdida de otros clientes por malas referencias, etc.</a:t>
                      </a:r>
                      <a:endParaRPr lang="es-ES" sz="1400" dirty="0"/>
                    </a:p>
                  </a:txBody>
                  <a:tcPr/>
                </a:tc>
              </a:tr>
            </a:tbl>
          </a:graphicData>
        </a:graphic>
      </p:graphicFrame>
    </p:spTree>
    <p:extLst>
      <p:ext uri="{BB962C8B-B14F-4D97-AF65-F5344CB8AC3E}">
        <p14:creationId xmlns:p14="http://schemas.microsoft.com/office/powerpoint/2010/main" val="879941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64223" y="103032"/>
            <a:ext cx="2068580" cy="388696"/>
          </a:xfrm>
          <a:prstGeom prst="rect">
            <a:avLst/>
          </a:prstGeom>
        </p:spPr>
        <p:txBody>
          <a:bodyPr wrap="none">
            <a:spAutoFit/>
          </a:bodyPr>
          <a:lstStyle/>
          <a:p>
            <a:pPr>
              <a:lnSpc>
                <a:spcPct val="107000"/>
              </a:lnSpc>
              <a:spcAft>
                <a:spcPts val="800"/>
              </a:spcAft>
            </a:pPr>
            <a:r>
              <a:rPr lang="es-ES"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Marco de actuación</a:t>
            </a:r>
            <a:endParaRPr lang="es-E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90152" y="491728"/>
            <a:ext cx="8937938" cy="783869"/>
          </a:xfrm>
          <a:prstGeom prst="rect">
            <a:avLst/>
          </a:prstGeom>
          <a:ln>
            <a:noFill/>
          </a:ln>
        </p:spPr>
        <p:txBody>
          <a:bodyPr wrap="square">
            <a:spAutoFit/>
          </a:bodyPr>
          <a:lstStyle/>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Para evitar o trata de aminorar todos estos riesgos, la agencia tendrá que tener un </a:t>
            </a:r>
            <a:r>
              <a:rPr lang="es-ES" sz="1400" b="1" dirty="0">
                <a:latin typeface="Calibri" panose="020F0502020204030204" pitchFamily="34" charset="0"/>
                <a:ea typeface="Calibri" panose="020F0502020204030204" pitchFamily="34" charset="0"/>
                <a:cs typeface="Times New Roman" panose="02020603050405020304" pitchFamily="18" charset="0"/>
              </a:rPr>
              <a:t>marco claro de actuación</a:t>
            </a:r>
            <a:r>
              <a:rPr lang="es-ES" sz="1400" dirty="0">
                <a:latin typeface="Calibri" panose="020F0502020204030204" pitchFamily="34" charset="0"/>
                <a:ea typeface="Calibri" panose="020F0502020204030204" pitchFamily="34" charset="0"/>
                <a:cs typeface="Times New Roman" panose="02020603050405020304" pitchFamily="18" charset="0"/>
              </a:rPr>
              <a:t> y una serie de compromisos documentados tanto con su cliente como con los proveedores. Entre los documentos que puede tener la agencia se incluyen los siguientes: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098714032"/>
              </p:ext>
            </p:extLst>
          </p:nvPr>
        </p:nvGraphicFramePr>
        <p:xfrm>
          <a:off x="186744" y="1481661"/>
          <a:ext cx="8725436" cy="4998720"/>
        </p:xfrm>
        <a:graphic>
          <a:graphicData uri="http://schemas.openxmlformats.org/drawingml/2006/table">
            <a:tbl>
              <a:tblPr firstRow="1" bandRow="1">
                <a:tableStyleId>{0505E3EF-67EA-436B-97B2-0124C06EBD24}</a:tableStyleId>
              </a:tblPr>
              <a:tblGrid>
                <a:gridCol w="1742446"/>
                <a:gridCol w="6982990"/>
              </a:tblGrid>
              <a:tr h="0">
                <a:tc rowSpan="3">
                  <a:txBody>
                    <a:bodyPr/>
                    <a:lstStyle/>
                    <a:p>
                      <a:endParaRPr lang="es-ES" sz="1400" b="1" kern="1200" dirty="0" smtClean="0">
                        <a:solidFill>
                          <a:schemeClr val="dk1"/>
                        </a:solidFill>
                        <a:effectLst/>
                        <a:latin typeface="+mn-lt"/>
                        <a:ea typeface="+mn-ea"/>
                        <a:cs typeface="+mn-cs"/>
                      </a:endParaRPr>
                    </a:p>
                    <a:p>
                      <a:endParaRPr lang="es-ES" sz="1400" b="1" kern="1200" dirty="0" smtClean="0">
                        <a:solidFill>
                          <a:schemeClr val="dk1"/>
                        </a:solidFill>
                        <a:effectLst/>
                        <a:latin typeface="+mn-lt"/>
                        <a:ea typeface="+mn-ea"/>
                        <a:cs typeface="+mn-cs"/>
                      </a:endParaRPr>
                    </a:p>
                    <a:p>
                      <a:r>
                        <a:rPr lang="es-ES" sz="1400" b="1" kern="1200" dirty="0" smtClean="0">
                          <a:solidFill>
                            <a:srgbClr val="FF0000"/>
                          </a:solidFill>
                          <a:effectLst/>
                          <a:latin typeface="+mn-lt"/>
                          <a:ea typeface="+mn-ea"/>
                          <a:cs typeface="+mn-cs"/>
                        </a:rPr>
                        <a:t>Documentación </a:t>
                      </a:r>
                      <a:r>
                        <a:rPr lang="es-ES" sz="1400" b="0" kern="1200" dirty="0" smtClean="0">
                          <a:solidFill>
                            <a:srgbClr val="FF0000"/>
                          </a:solidFill>
                          <a:effectLst/>
                          <a:latin typeface="+mn-lt"/>
                          <a:ea typeface="+mn-ea"/>
                          <a:cs typeface="+mn-cs"/>
                        </a:rPr>
                        <a:t>necesaria para establecer una</a:t>
                      </a:r>
                      <a:br>
                        <a:rPr lang="es-ES" sz="1400" b="0" kern="1200" dirty="0" smtClean="0">
                          <a:solidFill>
                            <a:srgbClr val="FF0000"/>
                          </a:solidFill>
                          <a:effectLst/>
                          <a:latin typeface="+mn-lt"/>
                          <a:ea typeface="+mn-ea"/>
                          <a:cs typeface="+mn-cs"/>
                        </a:rPr>
                      </a:br>
                      <a:r>
                        <a:rPr lang="es-ES" sz="1400" b="0" kern="1200" dirty="0" smtClean="0">
                          <a:solidFill>
                            <a:srgbClr val="FF0000"/>
                          </a:solidFill>
                          <a:effectLst/>
                          <a:latin typeface="+mn-lt"/>
                          <a:ea typeface="+mn-ea"/>
                          <a:cs typeface="+mn-cs"/>
                        </a:rPr>
                        <a:t>relación contractual con garantías para las tres partes:</a:t>
                      </a:r>
                      <a:br>
                        <a:rPr lang="es-ES" sz="1400" b="0" kern="1200" dirty="0" smtClean="0">
                          <a:solidFill>
                            <a:srgbClr val="FF0000"/>
                          </a:solidFill>
                          <a:effectLst/>
                          <a:latin typeface="+mn-lt"/>
                          <a:ea typeface="+mn-ea"/>
                          <a:cs typeface="+mn-cs"/>
                        </a:rPr>
                      </a:br>
                      <a:r>
                        <a:rPr lang="es-ES" sz="1400" b="0" kern="1200" dirty="0" smtClean="0">
                          <a:solidFill>
                            <a:srgbClr val="FF0000"/>
                          </a:solidFill>
                          <a:effectLst/>
                          <a:latin typeface="+mn-lt"/>
                          <a:ea typeface="+mn-ea"/>
                          <a:cs typeface="+mn-cs"/>
                        </a:rPr>
                        <a:t>Cliente &lt;&gt; Agencia &lt;&gt; Traductor /</a:t>
                      </a:r>
                      <a:br>
                        <a:rPr lang="es-ES" sz="1400" b="0" kern="1200" dirty="0" smtClean="0">
                          <a:solidFill>
                            <a:srgbClr val="FF0000"/>
                          </a:solidFill>
                          <a:effectLst/>
                          <a:latin typeface="+mn-lt"/>
                          <a:ea typeface="+mn-ea"/>
                          <a:cs typeface="+mn-cs"/>
                        </a:rPr>
                      </a:br>
                      <a:r>
                        <a:rPr lang="es-ES" sz="1400" b="0" kern="1200" dirty="0" smtClean="0">
                          <a:solidFill>
                            <a:srgbClr val="FF0000"/>
                          </a:solidFill>
                          <a:effectLst/>
                          <a:latin typeface="+mn-lt"/>
                          <a:ea typeface="+mn-ea"/>
                          <a:cs typeface="+mn-cs"/>
                        </a:rPr>
                        <a:t>Proveedor</a:t>
                      </a:r>
                      <a:endParaRPr lang="es-ES" sz="1400" b="0" dirty="0">
                        <a:solidFill>
                          <a:srgbClr val="FF0000"/>
                        </a:solidFill>
                      </a:endParaRPr>
                    </a:p>
                  </a:txBody>
                  <a:tcPr/>
                </a:tc>
                <a:tc>
                  <a:txBody>
                    <a:bodyPr/>
                    <a:lstStyle/>
                    <a:p>
                      <a:pPr algn="l"/>
                      <a:r>
                        <a:rPr lang="es-ES" sz="1200" b="0" kern="1200" dirty="0" smtClean="0">
                          <a:solidFill>
                            <a:schemeClr val="dk1"/>
                          </a:solidFill>
                          <a:effectLst/>
                          <a:latin typeface="+mn-lt"/>
                          <a:ea typeface="+mn-ea"/>
                          <a:cs typeface="+mn-cs"/>
                        </a:rPr>
                        <a:t>- Condiciones generales de venta / contratación: donde se especifiquen las responsabilidades y penalizaciones por incumplimiento (aplicables tanto a </a:t>
                      </a:r>
                      <a:r>
                        <a:rPr lang="es-ES" sz="1200" b="0" kern="1200" dirty="0" smtClean="0">
                          <a:solidFill>
                            <a:schemeClr val="dk1"/>
                          </a:solidFill>
                          <a:effectLst/>
                          <a:latin typeface="+mn-lt"/>
                          <a:ea typeface="+mn-ea"/>
                          <a:cs typeface="+mn-cs"/>
                        </a:rPr>
                        <a:t>la</a:t>
                      </a:r>
                      <a:r>
                        <a:rPr lang="es-ES" sz="1200" b="0" kern="1200" baseline="0" dirty="0" smtClean="0">
                          <a:solidFill>
                            <a:schemeClr val="dk1"/>
                          </a:solidFill>
                          <a:effectLst/>
                          <a:latin typeface="+mn-lt"/>
                          <a:ea typeface="+mn-ea"/>
                          <a:cs typeface="+mn-cs"/>
                        </a:rPr>
                        <a:t> </a:t>
                      </a:r>
                      <a:r>
                        <a:rPr lang="es-ES" sz="1200" b="0" kern="1200" dirty="0" smtClean="0">
                          <a:solidFill>
                            <a:schemeClr val="dk1"/>
                          </a:solidFill>
                          <a:effectLst/>
                          <a:latin typeface="+mn-lt"/>
                          <a:ea typeface="+mn-ea"/>
                          <a:cs typeface="+mn-cs"/>
                        </a:rPr>
                        <a:t>propia </a:t>
                      </a:r>
                      <a:r>
                        <a:rPr lang="es-ES" sz="1200" b="0" kern="1200" dirty="0" smtClean="0">
                          <a:solidFill>
                            <a:schemeClr val="dk1"/>
                          </a:solidFill>
                          <a:effectLst/>
                          <a:latin typeface="+mn-lt"/>
                          <a:ea typeface="+mn-ea"/>
                          <a:cs typeface="+mn-cs"/>
                        </a:rPr>
                        <a:t>agencia como a los proveedores de la misma).</a:t>
                      </a:r>
                      <a:endParaRPr lang="es-ES" sz="1200" b="0" dirty="0"/>
                    </a:p>
                  </a:txBody>
                  <a:tcPr/>
                </a:tc>
              </a:tr>
              <a:tr h="242147">
                <a:tc vMerge="1">
                  <a:txBody>
                    <a:bodyPr/>
                    <a:lstStyle/>
                    <a:p>
                      <a:endParaRPr lang="es-ES"/>
                    </a:p>
                  </a:txBody>
                  <a:tcPr/>
                </a:tc>
                <a:tc>
                  <a:txBody>
                    <a:bodyPr/>
                    <a:lstStyle/>
                    <a:p>
                      <a:pPr algn="just"/>
                      <a:r>
                        <a:rPr lang="es-ES" sz="1600" b="1" kern="1200" dirty="0" smtClean="0">
                          <a:solidFill>
                            <a:schemeClr val="dk1"/>
                          </a:solidFill>
                          <a:effectLst/>
                          <a:latin typeface="+mn-lt"/>
                          <a:ea typeface="+mn-ea"/>
                          <a:cs typeface="+mn-cs"/>
                        </a:rPr>
                        <a:t>-</a:t>
                      </a:r>
                      <a:r>
                        <a:rPr lang="es-ES" sz="1200" b="1" kern="1200" dirty="0" smtClean="0">
                          <a:solidFill>
                            <a:schemeClr val="dk1"/>
                          </a:solidFill>
                          <a:effectLst/>
                          <a:latin typeface="+mn-lt"/>
                          <a:ea typeface="+mn-ea"/>
                          <a:cs typeface="+mn-cs"/>
                        </a:rPr>
                        <a:t> Contrato de traducción (de la agencia con su cliente).</a:t>
                      </a:r>
                      <a:r>
                        <a:rPr lang="es-ES" sz="1200" kern="1200" dirty="0" smtClean="0">
                          <a:solidFill>
                            <a:schemeClr val="dk1"/>
                          </a:solidFill>
                          <a:effectLst/>
                          <a:latin typeface="+mn-lt"/>
                          <a:ea typeface="+mn-ea"/>
                          <a:cs typeface="+mn-cs"/>
                        </a:rPr>
                        <a:t> Pueden existir contratos de traducción para encargos concretos o para colaboración a largo plazo con un cliente determinado. En estos contratos se detallan todos los compromisos de la agencia, sus políticas en cuanto a cancelaciones, encargos adicionales, revisión / corrección de encargos, precios mínimos aplicables y tarifas, el método de trabajo de la agencia (contratación de traductores), las garantías de calidad (en cuanto a revisión de encargos, etc.), las obligaciones de confidencialidad y protección de datos de la agencia y de los subcontratistas de la agencia, la propiedad intelectual de las memorias de traducción, etc.</a:t>
                      </a:r>
                      <a:endParaRPr lang="es-ES" sz="1200" dirty="0"/>
                    </a:p>
                  </a:txBody>
                  <a:tcPr/>
                </a:tc>
              </a:tr>
              <a:tr h="123613">
                <a:tc vMerge="1">
                  <a:txBody>
                    <a:bodyPr/>
                    <a:lstStyle/>
                    <a:p>
                      <a:endParaRPr lang="es-ES"/>
                    </a:p>
                  </a:txBody>
                  <a:tcPr/>
                </a:tc>
                <a:tc>
                  <a:txBody>
                    <a:bodyPr/>
                    <a:lstStyle/>
                    <a:p>
                      <a:pPr algn="just"/>
                      <a:r>
                        <a:rPr lang="es-ES" sz="1200" b="1" kern="1200" dirty="0" smtClean="0">
                          <a:solidFill>
                            <a:schemeClr val="dk1"/>
                          </a:solidFill>
                          <a:effectLst/>
                          <a:latin typeface="+mn-lt"/>
                          <a:ea typeface="+mn-ea"/>
                          <a:cs typeface="+mn-cs"/>
                        </a:rPr>
                        <a:t>- Pedidos, </a:t>
                      </a:r>
                      <a:r>
                        <a:rPr lang="es-ES" sz="1200" b="1" kern="1200" dirty="0" err="1" smtClean="0">
                          <a:solidFill>
                            <a:schemeClr val="dk1"/>
                          </a:solidFill>
                          <a:effectLst/>
                          <a:latin typeface="+mn-lt"/>
                          <a:ea typeface="+mn-ea"/>
                          <a:cs typeface="+mn-cs"/>
                        </a:rPr>
                        <a:t>checklists</a:t>
                      </a:r>
                      <a:r>
                        <a:rPr lang="es-ES" sz="1200" b="1" kern="1200" dirty="0" smtClean="0">
                          <a:solidFill>
                            <a:schemeClr val="dk1"/>
                          </a:solidFill>
                          <a:effectLst/>
                          <a:latin typeface="+mn-lt"/>
                          <a:ea typeface="+mn-ea"/>
                          <a:cs typeface="+mn-cs"/>
                        </a:rPr>
                        <a:t>, procedimientos, contratos…</a:t>
                      </a:r>
                      <a:r>
                        <a:rPr lang="es-ES" sz="1200" kern="1200" dirty="0" smtClean="0">
                          <a:solidFill>
                            <a:schemeClr val="dk1"/>
                          </a:solidFill>
                          <a:effectLst/>
                          <a:latin typeface="+mn-lt"/>
                          <a:ea typeface="+mn-ea"/>
                          <a:cs typeface="+mn-cs"/>
                        </a:rPr>
                        <a:t> Para los proveedores de la agencia. Es importante que estos documentos especifiquen los baremos o criterios de la calidad exigida al proveedor (criterios objetivables) y las consecuencias (si hubiera) del incumplimiento de uno o varios de los criterios (o distintas penalizaciones según lo que se incumpliera o la gravedad del incumplimiento).</a:t>
                      </a:r>
                      <a:br>
                        <a:rPr lang="es-ES" sz="1200" kern="1200" dirty="0" smtClean="0">
                          <a:solidFill>
                            <a:schemeClr val="dk1"/>
                          </a:solidFill>
                          <a:effectLst/>
                          <a:latin typeface="+mn-lt"/>
                          <a:ea typeface="+mn-ea"/>
                          <a:cs typeface="+mn-cs"/>
                        </a:rPr>
                      </a:br>
                      <a:r>
                        <a:rPr lang="es-ES" sz="1200" kern="1200" dirty="0" smtClean="0">
                          <a:solidFill>
                            <a:schemeClr val="dk1"/>
                          </a:solidFill>
                          <a:effectLst/>
                          <a:latin typeface="+mn-lt"/>
                          <a:ea typeface="+mn-ea"/>
                          <a:cs typeface="+mn-cs"/>
                        </a:rPr>
                        <a:t>Una agencia que no haya especificado lo que se requiere con antelación no puede exigir responsabilidades por algo que no ha concretado y acordado con antelación. De hacerlo, estaría actuando de forma arbitraria o se podría ver su comportamiento como poco ético o incluso ilegal - con exigencia de responsabilidades.</a:t>
                      </a:r>
                      <a:endParaRPr lang="es-ES" sz="1200" dirty="0"/>
                    </a:p>
                  </a:txBody>
                  <a:tcPr/>
                </a:tc>
              </a:tr>
              <a:tr h="370840">
                <a:tc>
                  <a:txBody>
                    <a:bodyPr/>
                    <a:lstStyle/>
                    <a:p>
                      <a:endParaRPr lang="es-ES" sz="1400" kern="1200" dirty="0" smtClean="0">
                        <a:solidFill>
                          <a:schemeClr val="dk1"/>
                        </a:solidFill>
                        <a:effectLst/>
                        <a:latin typeface="+mn-lt"/>
                        <a:ea typeface="+mn-ea"/>
                        <a:cs typeface="+mn-cs"/>
                      </a:endParaRPr>
                    </a:p>
                    <a:p>
                      <a:endParaRPr lang="es-ES" sz="1400" kern="1200" dirty="0" smtClean="0">
                        <a:solidFill>
                          <a:schemeClr val="dk1"/>
                        </a:solidFill>
                        <a:effectLst/>
                        <a:latin typeface="+mn-lt"/>
                        <a:ea typeface="+mn-ea"/>
                        <a:cs typeface="+mn-cs"/>
                      </a:endParaRPr>
                    </a:p>
                    <a:p>
                      <a:endParaRPr lang="es-ES" sz="1400" kern="1200" dirty="0" smtClean="0">
                        <a:solidFill>
                          <a:schemeClr val="dk1"/>
                        </a:solidFill>
                        <a:effectLst/>
                        <a:latin typeface="+mn-lt"/>
                        <a:ea typeface="+mn-ea"/>
                        <a:cs typeface="+mn-cs"/>
                      </a:endParaRPr>
                    </a:p>
                    <a:p>
                      <a:r>
                        <a:rPr lang="es-ES" sz="1400" kern="1200" dirty="0" smtClean="0">
                          <a:solidFill>
                            <a:srgbClr val="FF0000"/>
                          </a:solidFill>
                          <a:effectLst/>
                          <a:latin typeface="+mn-lt"/>
                          <a:ea typeface="+mn-ea"/>
                          <a:cs typeface="+mn-cs"/>
                        </a:rPr>
                        <a:t>Tipos de contrato de confidencialidad</a:t>
                      </a:r>
                      <a:endParaRPr lang="es-ES" sz="1400" dirty="0">
                        <a:solidFill>
                          <a:srgbClr val="FF0000"/>
                        </a:solidFill>
                      </a:endParaRPr>
                    </a:p>
                  </a:txBody>
                  <a:tcPr/>
                </a:tc>
                <a:tc>
                  <a:txBody>
                    <a:bodyPr/>
                    <a:lstStyle/>
                    <a:p>
                      <a:pPr algn="l"/>
                      <a:r>
                        <a:rPr lang="es-ES" sz="1200" kern="1200" dirty="0" smtClean="0">
                          <a:solidFill>
                            <a:schemeClr val="dk1"/>
                          </a:solidFill>
                          <a:effectLst/>
                          <a:latin typeface="+mn-lt"/>
                          <a:ea typeface="+mn-ea"/>
                          <a:cs typeface="+mn-cs"/>
                        </a:rPr>
                        <a:t>- Otro documento esencial es el contrato de confidencialidad (</a:t>
                      </a:r>
                      <a:r>
                        <a:rPr lang="es-ES" sz="1200" i="1" kern="1200" dirty="0" smtClean="0">
                          <a:solidFill>
                            <a:schemeClr val="dk1"/>
                          </a:solidFill>
                          <a:effectLst/>
                          <a:latin typeface="+mn-lt"/>
                          <a:ea typeface="+mn-ea"/>
                          <a:cs typeface="+mn-cs"/>
                        </a:rPr>
                        <a:t>también llamado NDA o non-</a:t>
                      </a:r>
                      <a:r>
                        <a:rPr lang="es-ES" sz="1200" i="1" kern="1200" dirty="0" err="1" smtClean="0">
                          <a:solidFill>
                            <a:schemeClr val="dk1"/>
                          </a:solidFill>
                          <a:effectLst/>
                          <a:latin typeface="+mn-lt"/>
                          <a:ea typeface="+mn-ea"/>
                          <a:cs typeface="+mn-cs"/>
                        </a:rPr>
                        <a:t>disclosure</a:t>
                      </a:r>
                      <a:r>
                        <a:rPr lang="es-ES" sz="1200" i="1" kern="1200" dirty="0" smtClean="0">
                          <a:solidFill>
                            <a:schemeClr val="dk1"/>
                          </a:solidFill>
                          <a:effectLst/>
                          <a:latin typeface="+mn-lt"/>
                          <a:ea typeface="+mn-ea"/>
                          <a:cs typeface="+mn-cs"/>
                        </a:rPr>
                        <a:t> </a:t>
                      </a:r>
                      <a:r>
                        <a:rPr lang="es-ES" sz="1200" i="1" kern="1200" dirty="0" err="1" smtClean="0">
                          <a:solidFill>
                            <a:schemeClr val="dk1"/>
                          </a:solidFill>
                          <a:effectLst/>
                          <a:latin typeface="+mn-lt"/>
                          <a:ea typeface="+mn-ea"/>
                          <a:cs typeface="+mn-cs"/>
                        </a:rPr>
                        <a:t>agreement</a:t>
                      </a:r>
                      <a:r>
                        <a:rPr lang="es-ES" sz="1200" kern="1200" dirty="0" smtClean="0">
                          <a:solidFill>
                            <a:schemeClr val="dk1"/>
                          </a:solidFill>
                          <a:effectLst/>
                          <a:latin typeface="+mn-lt"/>
                          <a:ea typeface="+mn-ea"/>
                          <a:cs typeface="+mn-cs"/>
                        </a:rPr>
                        <a:t>). Existen varios tipos:</a:t>
                      </a:r>
                      <a:br>
                        <a:rPr lang="es-ES" sz="1200" kern="1200" dirty="0" smtClean="0">
                          <a:solidFill>
                            <a:schemeClr val="dk1"/>
                          </a:solidFill>
                          <a:effectLst/>
                          <a:latin typeface="+mn-lt"/>
                          <a:ea typeface="+mn-ea"/>
                          <a:cs typeface="+mn-cs"/>
                        </a:rPr>
                      </a:br>
                      <a:r>
                        <a:rPr lang="es-ES" sz="1200" kern="1200" dirty="0" smtClean="0">
                          <a:solidFill>
                            <a:schemeClr val="dk1"/>
                          </a:solidFill>
                          <a:effectLst/>
                          <a:latin typeface="+mn-lt"/>
                          <a:ea typeface="+mn-ea"/>
                          <a:cs typeface="+mn-cs"/>
                        </a:rPr>
                        <a:t>- Contrato de confidencialidad cliente-agencia;</a:t>
                      </a:r>
                      <a:br>
                        <a:rPr lang="es-ES" sz="1200" kern="1200" dirty="0" smtClean="0">
                          <a:solidFill>
                            <a:schemeClr val="dk1"/>
                          </a:solidFill>
                          <a:effectLst/>
                          <a:latin typeface="+mn-lt"/>
                          <a:ea typeface="+mn-ea"/>
                          <a:cs typeface="+mn-cs"/>
                        </a:rPr>
                      </a:br>
                      <a:r>
                        <a:rPr lang="es-ES" sz="1200" kern="1200" dirty="0" smtClean="0">
                          <a:solidFill>
                            <a:schemeClr val="dk1"/>
                          </a:solidFill>
                          <a:effectLst/>
                          <a:latin typeface="+mn-lt"/>
                          <a:ea typeface="+mn-ea"/>
                          <a:cs typeface="+mn-cs"/>
                        </a:rPr>
                        <a:t>- Contrato de confidencialidad (cláusula de</a:t>
                      </a:r>
                      <a:br>
                        <a:rPr lang="es-ES" sz="1200" kern="1200" dirty="0" smtClean="0">
                          <a:solidFill>
                            <a:schemeClr val="dk1"/>
                          </a:solidFill>
                          <a:effectLst/>
                          <a:latin typeface="+mn-lt"/>
                          <a:ea typeface="+mn-ea"/>
                          <a:cs typeface="+mn-cs"/>
                        </a:rPr>
                      </a:br>
                      <a:r>
                        <a:rPr lang="es-ES" sz="1200" kern="1200" dirty="0" smtClean="0">
                          <a:solidFill>
                            <a:schemeClr val="dk1"/>
                          </a:solidFill>
                          <a:effectLst/>
                          <a:latin typeface="+mn-lt"/>
                          <a:ea typeface="+mn-ea"/>
                          <a:cs typeface="+mn-cs"/>
                        </a:rPr>
                        <a:t>confidencialidad y deber de secreto) agencia – empleados en plantilla de la agencia;</a:t>
                      </a:r>
                      <a:br>
                        <a:rPr lang="es-ES" sz="1200" kern="1200" dirty="0" smtClean="0">
                          <a:solidFill>
                            <a:schemeClr val="dk1"/>
                          </a:solidFill>
                          <a:effectLst/>
                          <a:latin typeface="+mn-lt"/>
                          <a:ea typeface="+mn-ea"/>
                          <a:cs typeface="+mn-cs"/>
                        </a:rPr>
                      </a:br>
                      <a:r>
                        <a:rPr lang="es-ES" sz="1200" kern="1200" dirty="0" smtClean="0">
                          <a:solidFill>
                            <a:schemeClr val="dk1"/>
                          </a:solidFill>
                          <a:effectLst/>
                          <a:latin typeface="+mn-lt"/>
                          <a:ea typeface="+mn-ea"/>
                          <a:cs typeface="+mn-cs"/>
                        </a:rPr>
                        <a:t>- Contrato de confidencialidad agencia -</a:t>
                      </a:r>
                      <a:br>
                        <a:rPr lang="es-ES" sz="1200" kern="1200" dirty="0" smtClean="0">
                          <a:solidFill>
                            <a:schemeClr val="dk1"/>
                          </a:solidFill>
                          <a:effectLst/>
                          <a:latin typeface="+mn-lt"/>
                          <a:ea typeface="+mn-ea"/>
                          <a:cs typeface="+mn-cs"/>
                        </a:rPr>
                      </a:br>
                      <a:r>
                        <a:rPr lang="es-ES" sz="1200" kern="1200" dirty="0" smtClean="0">
                          <a:solidFill>
                            <a:schemeClr val="dk1"/>
                          </a:solidFill>
                          <a:effectLst/>
                          <a:latin typeface="+mn-lt"/>
                          <a:ea typeface="+mn-ea"/>
                          <a:cs typeface="+mn-cs"/>
                        </a:rPr>
                        <a:t>agencia;</a:t>
                      </a:r>
                      <a:br>
                        <a:rPr lang="es-ES" sz="1200" kern="1200" dirty="0" smtClean="0">
                          <a:solidFill>
                            <a:schemeClr val="dk1"/>
                          </a:solidFill>
                          <a:effectLst/>
                          <a:latin typeface="+mn-lt"/>
                          <a:ea typeface="+mn-ea"/>
                          <a:cs typeface="+mn-cs"/>
                        </a:rPr>
                      </a:br>
                      <a:r>
                        <a:rPr lang="es-ES" sz="1200" kern="1200" dirty="0" smtClean="0">
                          <a:solidFill>
                            <a:schemeClr val="dk1"/>
                          </a:solidFill>
                          <a:effectLst/>
                          <a:latin typeface="+mn-lt"/>
                          <a:ea typeface="+mn-ea"/>
                          <a:cs typeface="+mn-cs"/>
                        </a:rPr>
                        <a:t>- Contrato de confidencialidad agencia -</a:t>
                      </a:r>
                      <a:br>
                        <a:rPr lang="es-ES" sz="1200" kern="1200" dirty="0" smtClean="0">
                          <a:solidFill>
                            <a:schemeClr val="dk1"/>
                          </a:solidFill>
                          <a:effectLst/>
                          <a:latin typeface="+mn-lt"/>
                          <a:ea typeface="+mn-ea"/>
                          <a:cs typeface="+mn-cs"/>
                        </a:rPr>
                      </a:br>
                      <a:r>
                        <a:rPr lang="es-ES" sz="1200" kern="1200" dirty="0" smtClean="0">
                          <a:solidFill>
                            <a:schemeClr val="dk1"/>
                          </a:solidFill>
                          <a:effectLst/>
                          <a:latin typeface="+mn-lt"/>
                          <a:ea typeface="+mn-ea"/>
                          <a:cs typeface="+mn-cs"/>
                        </a:rPr>
                        <a:t>traductor.</a:t>
                      </a:r>
                      <a:endParaRPr lang="es-ES" sz="1200" dirty="0"/>
                    </a:p>
                  </a:txBody>
                  <a:tcPr/>
                </a:tc>
              </a:tr>
            </a:tbl>
          </a:graphicData>
        </a:graphic>
      </p:graphicFrame>
    </p:spTree>
    <p:extLst>
      <p:ext uri="{BB962C8B-B14F-4D97-AF65-F5344CB8AC3E}">
        <p14:creationId xmlns:p14="http://schemas.microsoft.com/office/powerpoint/2010/main" val="22871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flipV="1">
            <a:off x="2054181" y="377975"/>
            <a:ext cx="343520" cy="36307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002665" y="377975"/>
            <a:ext cx="6175420" cy="388696"/>
          </a:xfrm>
          <a:prstGeom prst="rect">
            <a:avLst/>
          </a:prstGeom>
        </p:spPr>
        <p:txBody>
          <a:bodyPr wrap="squar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11.- Condiciones de contratación de un colaborador</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367717258"/>
              </p:ext>
            </p:extLst>
          </p:nvPr>
        </p:nvGraphicFramePr>
        <p:xfrm>
          <a:off x="244699" y="1075031"/>
          <a:ext cx="8759992" cy="4860949"/>
        </p:xfrm>
        <a:graphic>
          <a:graphicData uri="http://schemas.openxmlformats.org/drawingml/2006/table">
            <a:tbl>
              <a:tblPr firstRow="1" bandRow="1">
                <a:tableStyleId>{16D9F66E-5EB9-4882-86FB-DCBF35E3C3E4}</a:tableStyleId>
              </a:tblPr>
              <a:tblGrid>
                <a:gridCol w="1705485"/>
                <a:gridCol w="7054507"/>
              </a:tblGrid>
              <a:tr h="4860949">
                <a:tc>
                  <a:txBody>
                    <a:bodyPr/>
                    <a:lstStyle/>
                    <a:p>
                      <a:endParaRPr lang="es-ES" sz="1800" b="1" kern="1200" dirty="0" smtClean="0">
                        <a:solidFill>
                          <a:srgbClr val="069814"/>
                        </a:solidFill>
                        <a:effectLst/>
                        <a:latin typeface="+mn-lt"/>
                        <a:ea typeface="+mn-ea"/>
                        <a:cs typeface="+mn-cs"/>
                      </a:endParaRPr>
                    </a:p>
                    <a:p>
                      <a:endParaRPr lang="es-ES" sz="1800" b="1" kern="1200" dirty="0" smtClean="0">
                        <a:solidFill>
                          <a:srgbClr val="069814"/>
                        </a:solidFill>
                        <a:effectLst/>
                        <a:latin typeface="+mn-lt"/>
                        <a:ea typeface="+mn-ea"/>
                        <a:cs typeface="+mn-cs"/>
                      </a:endParaRPr>
                    </a:p>
                    <a:p>
                      <a:endParaRPr lang="es-ES" sz="1800" b="1" kern="1200" dirty="0" smtClean="0">
                        <a:solidFill>
                          <a:srgbClr val="069814"/>
                        </a:solidFill>
                        <a:effectLst/>
                        <a:latin typeface="+mn-lt"/>
                        <a:ea typeface="+mn-ea"/>
                        <a:cs typeface="+mn-cs"/>
                      </a:endParaRPr>
                    </a:p>
                    <a:p>
                      <a:endParaRPr lang="es-ES" sz="1800" b="1" kern="1200" dirty="0" smtClean="0">
                        <a:solidFill>
                          <a:srgbClr val="069814"/>
                        </a:solidFill>
                        <a:effectLst/>
                        <a:latin typeface="+mn-lt"/>
                        <a:ea typeface="+mn-ea"/>
                        <a:cs typeface="+mn-cs"/>
                      </a:endParaRPr>
                    </a:p>
                    <a:p>
                      <a:endParaRPr lang="es-ES" sz="1800" b="1" kern="1200" dirty="0" smtClean="0">
                        <a:solidFill>
                          <a:srgbClr val="069814"/>
                        </a:solidFill>
                        <a:effectLst/>
                        <a:latin typeface="+mn-lt"/>
                        <a:ea typeface="+mn-ea"/>
                        <a:cs typeface="+mn-cs"/>
                      </a:endParaRPr>
                    </a:p>
                    <a:p>
                      <a:endParaRPr lang="es-ES" sz="1800" b="1" kern="1200" dirty="0" smtClean="0">
                        <a:solidFill>
                          <a:srgbClr val="069814"/>
                        </a:solidFill>
                        <a:effectLst/>
                        <a:latin typeface="+mn-lt"/>
                        <a:ea typeface="+mn-ea"/>
                        <a:cs typeface="+mn-cs"/>
                      </a:endParaRPr>
                    </a:p>
                    <a:p>
                      <a:endParaRPr lang="es-ES" sz="1800" b="1" kern="1200" dirty="0" smtClean="0">
                        <a:solidFill>
                          <a:srgbClr val="069814"/>
                        </a:solidFill>
                        <a:effectLst/>
                        <a:latin typeface="+mn-lt"/>
                        <a:ea typeface="+mn-ea"/>
                        <a:cs typeface="+mn-cs"/>
                      </a:endParaRPr>
                    </a:p>
                    <a:p>
                      <a:endParaRPr lang="es-ES" sz="1800" b="1" kern="1200" dirty="0" smtClean="0">
                        <a:solidFill>
                          <a:srgbClr val="069814"/>
                        </a:solidFill>
                        <a:effectLst/>
                        <a:latin typeface="+mn-lt"/>
                        <a:ea typeface="+mn-ea"/>
                        <a:cs typeface="+mn-cs"/>
                      </a:endParaRPr>
                    </a:p>
                    <a:p>
                      <a:r>
                        <a:rPr lang="es-ES" sz="1800" b="1" kern="1200" dirty="0" smtClean="0">
                          <a:solidFill>
                            <a:srgbClr val="069814"/>
                          </a:solidFill>
                          <a:effectLst/>
                          <a:latin typeface="+mn-lt"/>
                          <a:ea typeface="+mn-ea"/>
                          <a:cs typeface="+mn-cs"/>
                        </a:rPr>
                        <a:t>¿Qué hay que pactar antes de contratar?</a:t>
                      </a:r>
                      <a:endParaRPr lang="es-ES" dirty="0">
                        <a:solidFill>
                          <a:srgbClr val="069814"/>
                        </a:solidFill>
                      </a:endParaRPr>
                    </a:p>
                  </a:txBody>
                  <a:tcPr/>
                </a:tc>
                <a:tc>
                  <a:txBody>
                    <a:bodyPr/>
                    <a:lstStyle/>
                    <a:p>
                      <a:pPr algn="just"/>
                      <a:r>
                        <a:rPr lang="es-ES" sz="1400" b="1" kern="1200" dirty="0" smtClean="0">
                          <a:solidFill>
                            <a:srgbClr val="069814"/>
                          </a:solidFill>
                          <a:effectLst/>
                          <a:latin typeface="+mn-lt"/>
                          <a:ea typeface="+mn-ea"/>
                          <a:cs typeface="+mn-cs"/>
                        </a:rPr>
                        <a:t>   Condiciones de pago: </a:t>
                      </a:r>
                      <a:r>
                        <a:rPr lang="es-ES" sz="1400" b="0" kern="1200" dirty="0" smtClean="0">
                          <a:solidFill>
                            <a:schemeClr val="dk1"/>
                          </a:solidFill>
                          <a:effectLst/>
                          <a:latin typeface="+mn-lt"/>
                          <a:ea typeface="+mn-ea"/>
                          <a:cs typeface="+mn-cs"/>
                        </a:rPr>
                        <a:t>principalmente el plazo (a 30 – 60 días, el plazo máximo permitido por la legislación vigente es 60 días desde el año 2013 – Véase esta explicación de la </a:t>
                      </a:r>
                      <a:r>
                        <a:rPr lang="es-ES" sz="1400" b="0" u="sng" kern="1200" dirty="0" smtClean="0">
                          <a:solidFill>
                            <a:schemeClr val="dk1"/>
                          </a:solidFill>
                          <a:effectLst/>
                          <a:latin typeface="+mn-lt"/>
                          <a:ea typeface="+mn-ea"/>
                          <a:cs typeface="+mn-cs"/>
                          <a:hlinkClick r:id="rId2" tooltip="Lucha contra la morosidad"/>
                        </a:rPr>
                        <a:t>Ley 15/2010, de 5 de julio, de modificación de la Ley 3/2004, de 29 de diciembre, por la que se establecen medidas de lucha contra la morosidad en las operaciones comerciales</a:t>
                      </a:r>
                      <a:r>
                        <a:rPr lang="es-ES" sz="1400" b="0" kern="1200" dirty="0" smtClean="0">
                          <a:solidFill>
                            <a:schemeClr val="dk1"/>
                          </a:solidFill>
                          <a:effectLst/>
                          <a:latin typeface="+mn-lt"/>
                          <a:ea typeface="+mn-ea"/>
                          <a:cs typeface="+mn-cs"/>
                        </a:rPr>
                        <a:t>).</a:t>
                      </a:r>
                    </a:p>
                    <a:p>
                      <a:pPr algn="just"/>
                      <a:r>
                        <a:rPr lang="es-ES" sz="1400" b="0" kern="1200" dirty="0" smtClean="0">
                          <a:solidFill>
                            <a:schemeClr val="dk1"/>
                          </a:solidFill>
                          <a:effectLst/>
                          <a:latin typeface="+mn-lt"/>
                          <a:ea typeface="+mn-ea"/>
                          <a:cs typeface="+mn-cs"/>
                        </a:rPr>
                        <a:t>Para un debate y opiniones sobre los plazos de pago, podéis ver el artículo que se ofrece como lectura.</a:t>
                      </a:r>
                    </a:p>
                    <a:p>
                      <a:pPr algn="just"/>
                      <a:r>
                        <a:rPr lang="es-ES" sz="1400" b="1" kern="1200" dirty="0" smtClean="0">
                          <a:solidFill>
                            <a:srgbClr val="069814"/>
                          </a:solidFill>
                          <a:effectLst/>
                          <a:latin typeface="+mn-lt"/>
                          <a:ea typeface="+mn-ea"/>
                          <a:cs typeface="+mn-cs"/>
                        </a:rPr>
                        <a:t>   Plazos de entrega:</a:t>
                      </a:r>
                      <a:r>
                        <a:rPr lang="es-ES" sz="1400" b="0" kern="1200" dirty="0" smtClean="0">
                          <a:solidFill>
                            <a:schemeClr val="dk1"/>
                          </a:solidFill>
                          <a:effectLst/>
                          <a:latin typeface="+mn-lt"/>
                          <a:ea typeface="+mn-ea"/>
                          <a:cs typeface="+mn-cs"/>
                        </a:rPr>
                        <a:t> pidiendo la confirmación por email del proveedor.</a:t>
                      </a:r>
                    </a:p>
                    <a:p>
                      <a:pPr algn="just"/>
                      <a:r>
                        <a:rPr lang="es-ES" sz="1400" b="1" kern="1200" dirty="0" smtClean="0">
                          <a:solidFill>
                            <a:srgbClr val="069814"/>
                          </a:solidFill>
                          <a:effectLst/>
                          <a:latin typeface="+mn-lt"/>
                          <a:ea typeface="+mn-ea"/>
                          <a:cs typeface="+mn-cs"/>
                        </a:rPr>
                        <a:t>   Especificaciones del trabajo a realizar: </a:t>
                      </a:r>
                      <a:r>
                        <a:rPr lang="es-ES" sz="1400" b="0" kern="1200" dirty="0" smtClean="0">
                          <a:solidFill>
                            <a:schemeClr val="dk1"/>
                          </a:solidFill>
                          <a:effectLst/>
                          <a:latin typeface="+mn-lt"/>
                          <a:ea typeface="+mn-ea"/>
                          <a:cs typeface="+mn-cs"/>
                        </a:rPr>
                        <a:t>confirmando recepción de los archivos correctos y del software a utilizar (en su caso) y el proceso de verificación / revisión a seguir.</a:t>
                      </a:r>
                    </a:p>
                    <a:p>
                      <a:pPr algn="just"/>
                      <a:r>
                        <a:rPr lang="es-ES" sz="1400" b="1" kern="1200" dirty="0" smtClean="0">
                          <a:solidFill>
                            <a:srgbClr val="069814"/>
                          </a:solidFill>
                          <a:effectLst/>
                          <a:latin typeface="+mn-lt"/>
                          <a:ea typeface="+mn-ea"/>
                          <a:cs typeface="+mn-cs"/>
                        </a:rPr>
                        <a:t>   Confidencialidad: </a:t>
                      </a:r>
                      <a:r>
                        <a:rPr lang="es-ES" sz="1400" b="0" kern="1200" dirty="0" smtClean="0">
                          <a:solidFill>
                            <a:schemeClr val="dk1"/>
                          </a:solidFill>
                          <a:effectLst/>
                          <a:latin typeface="+mn-lt"/>
                          <a:ea typeface="+mn-ea"/>
                          <a:cs typeface="+mn-cs"/>
                        </a:rPr>
                        <a:t>enviando previamente al traductor (normalmente antes de comenzar una relación profesional) un acuerdo de confidencialidad y no competencia que deberá firmar y devolver. Esto es aplicable tanto a traductores en plantilla (contratados) como a los </a:t>
                      </a:r>
                      <a:r>
                        <a:rPr lang="es-ES" sz="1400" b="0" kern="1200" dirty="0" err="1" smtClean="0">
                          <a:solidFill>
                            <a:schemeClr val="dk1"/>
                          </a:solidFill>
                          <a:effectLst/>
                          <a:latin typeface="+mn-lt"/>
                          <a:ea typeface="+mn-ea"/>
                          <a:cs typeface="+mn-cs"/>
                        </a:rPr>
                        <a:t>freelance</a:t>
                      </a:r>
                      <a:r>
                        <a:rPr lang="es-ES" sz="1400" b="0" kern="1200" dirty="0" smtClean="0">
                          <a:solidFill>
                            <a:schemeClr val="dk1"/>
                          </a:solidFill>
                          <a:effectLst/>
                          <a:latin typeface="+mn-lt"/>
                          <a:ea typeface="+mn-ea"/>
                          <a:cs typeface="+mn-cs"/>
                        </a:rPr>
                        <a:t>. Además es aconsejable incluir una referencia explícita a la LOPD (Ley de Protección de Datos Personales) para personas que vayan a manejar datos de carácter personal.</a:t>
                      </a:r>
                    </a:p>
                    <a:p>
                      <a:pPr algn="just"/>
                      <a:r>
                        <a:rPr lang="es-ES" sz="1400" b="1" kern="1200" dirty="0" smtClean="0">
                          <a:solidFill>
                            <a:srgbClr val="069814"/>
                          </a:solidFill>
                          <a:effectLst/>
                          <a:latin typeface="+mn-lt"/>
                          <a:ea typeface="+mn-ea"/>
                          <a:cs typeface="+mn-cs"/>
                        </a:rPr>
                        <a:t>   Penalizaciones por incumplimiento: </a:t>
                      </a:r>
                      <a:r>
                        <a:rPr lang="es-ES" sz="1400" b="0" kern="1200" dirty="0" smtClean="0">
                          <a:solidFill>
                            <a:schemeClr val="dk1"/>
                          </a:solidFill>
                          <a:effectLst/>
                          <a:latin typeface="+mn-lt"/>
                          <a:ea typeface="+mn-ea"/>
                          <a:cs typeface="+mn-cs"/>
                        </a:rPr>
                        <a:t>hay que establecer previamente las penalizaciones – por ejemplo, tanto por ciento por entregar fuera de plazo, tanto por ciento por hora o día de retraso. Puede incluirse también un listado de objetivos (en cuanto a corrección gramatical, ortografía, puntuación, formato del archivo – si se quiere en formato de </a:t>
                      </a:r>
                      <a:r>
                        <a:rPr lang="es-ES" sz="1400" b="0" kern="1200" dirty="0" err="1" smtClean="0">
                          <a:solidFill>
                            <a:schemeClr val="dk1"/>
                          </a:solidFill>
                          <a:effectLst/>
                          <a:latin typeface="+mn-lt"/>
                          <a:ea typeface="+mn-ea"/>
                          <a:cs typeface="+mn-cs"/>
                        </a:rPr>
                        <a:t>checklist</a:t>
                      </a:r>
                      <a:r>
                        <a:rPr lang="es-ES" sz="1400" b="0" kern="1200" dirty="0" smtClean="0">
                          <a:solidFill>
                            <a:schemeClr val="dk1"/>
                          </a:solidFill>
                          <a:effectLst/>
                          <a:latin typeface="+mn-lt"/>
                          <a:ea typeface="+mn-ea"/>
                          <a:cs typeface="+mn-cs"/>
                        </a:rPr>
                        <a:t> que hay que devolver al finalizar el trabajo) y las advertencias de las penalizaciones que procedan en caso de incumplimiento. En general, los traductores verán como poco seria una agencia que no establezca nada por adelantado y decida – por ejemplo – no pagar nada o pagar menos sin haberlo advertido y sin que sea en base a ninguna condición establecida con anterioridad.</a:t>
                      </a:r>
                      <a:endParaRPr lang="es-ES" sz="1400" b="0" dirty="0"/>
                    </a:p>
                  </a:txBody>
                  <a:tcPr/>
                </a:tc>
              </a:tr>
            </a:tbl>
          </a:graphicData>
        </a:graphic>
      </p:graphicFrame>
      <p:sp>
        <p:nvSpPr>
          <p:cNvPr id="6" name="Triángulo isósceles 5"/>
          <p:cNvSpPr/>
          <p:nvPr/>
        </p:nvSpPr>
        <p:spPr>
          <a:xfrm>
            <a:off x="2013485" y="1133812"/>
            <a:ext cx="115910" cy="168724"/>
          </a:xfrm>
          <a:prstGeom prst="triangle">
            <a:avLst/>
          </a:prstGeom>
          <a:solidFill>
            <a:srgbClr val="069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riángulo isósceles 6"/>
          <p:cNvSpPr/>
          <p:nvPr/>
        </p:nvSpPr>
        <p:spPr>
          <a:xfrm>
            <a:off x="2002665" y="2396491"/>
            <a:ext cx="115910" cy="168724"/>
          </a:xfrm>
          <a:prstGeom prst="triangle">
            <a:avLst/>
          </a:prstGeom>
          <a:solidFill>
            <a:srgbClr val="069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riángulo isósceles 7"/>
          <p:cNvSpPr/>
          <p:nvPr/>
        </p:nvSpPr>
        <p:spPr>
          <a:xfrm>
            <a:off x="2011294" y="2624198"/>
            <a:ext cx="115910" cy="168724"/>
          </a:xfrm>
          <a:prstGeom prst="triangle">
            <a:avLst/>
          </a:prstGeom>
          <a:solidFill>
            <a:srgbClr val="069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Triángulo isósceles 8"/>
          <p:cNvSpPr/>
          <p:nvPr/>
        </p:nvSpPr>
        <p:spPr>
          <a:xfrm>
            <a:off x="2024173" y="3067640"/>
            <a:ext cx="115910" cy="168724"/>
          </a:xfrm>
          <a:prstGeom prst="triangle">
            <a:avLst/>
          </a:prstGeom>
          <a:solidFill>
            <a:srgbClr val="069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riángulo isósceles 9"/>
          <p:cNvSpPr/>
          <p:nvPr/>
        </p:nvSpPr>
        <p:spPr>
          <a:xfrm>
            <a:off x="2024173" y="4102823"/>
            <a:ext cx="115910" cy="168724"/>
          </a:xfrm>
          <a:prstGeom prst="triangle">
            <a:avLst/>
          </a:prstGeom>
          <a:solidFill>
            <a:srgbClr val="069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3"/>
          <a:stretch>
            <a:fillRect/>
          </a:stretch>
        </p:blipFill>
        <p:spPr>
          <a:xfrm>
            <a:off x="7737841" y="222811"/>
            <a:ext cx="1266850" cy="269142"/>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327" y="169378"/>
            <a:ext cx="793649" cy="617113"/>
          </a:xfrm>
          <a:prstGeom prst="rect">
            <a:avLst/>
          </a:prstGeom>
        </p:spPr>
      </p:pic>
    </p:spTree>
    <p:extLst>
      <p:ext uri="{BB962C8B-B14F-4D97-AF65-F5344CB8AC3E}">
        <p14:creationId xmlns:p14="http://schemas.microsoft.com/office/powerpoint/2010/main" val="189056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720151" y="2972024"/>
            <a:ext cx="7678057" cy="27901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066599" y="1087107"/>
            <a:ext cx="2230420" cy="51911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066599" y="1043565"/>
            <a:ext cx="2230419" cy="646331"/>
          </a:xfrm>
          <a:prstGeom prst="rect">
            <a:avLst/>
          </a:prstGeom>
          <a:noFill/>
        </p:spPr>
        <p:txBody>
          <a:bodyPr wrap="none" rtlCol="0">
            <a:spAutoFit/>
          </a:bodyPr>
          <a:lstStyle/>
          <a:p>
            <a:r>
              <a:rPr lang="es-ES" sz="3600" dirty="0" smtClean="0"/>
              <a:t>OBJETIVOS</a:t>
            </a:r>
            <a:endParaRPr lang="es-ES" sz="3600" dirty="0"/>
          </a:p>
        </p:txBody>
      </p:sp>
      <p:sp>
        <p:nvSpPr>
          <p:cNvPr id="4" name="CuadroTexto 3"/>
          <p:cNvSpPr txBox="1"/>
          <p:nvPr/>
        </p:nvSpPr>
        <p:spPr>
          <a:xfrm>
            <a:off x="1187625" y="3351435"/>
            <a:ext cx="7164025" cy="2031325"/>
          </a:xfrm>
          <a:prstGeom prst="rect">
            <a:avLst/>
          </a:prstGeom>
          <a:noFill/>
        </p:spPr>
        <p:txBody>
          <a:bodyPr wrap="square" rtlCol="0">
            <a:spAutoFit/>
          </a:bodyPr>
          <a:lstStyle/>
          <a:p>
            <a:pPr lvl="0" algn="just"/>
            <a:r>
              <a:rPr lang="es-ES" sz="1400" dirty="0"/>
              <a:t>Ofrecer una visión general de cómo funciona la intermediación en el mercado de la traducción, sus ventajas e inconvenientes, además de una descripción muy breve de los principales documentos empleados</a:t>
            </a:r>
            <a:r>
              <a:rPr lang="es-ES" sz="1400" dirty="0" smtClean="0"/>
              <a:t>.</a:t>
            </a:r>
          </a:p>
          <a:p>
            <a:pPr lvl="0" algn="just"/>
            <a:endParaRPr lang="es-ES" sz="1400" dirty="0"/>
          </a:p>
          <a:p>
            <a:pPr lvl="0" algn="just"/>
            <a:r>
              <a:rPr lang="es-ES" sz="1400" dirty="0"/>
              <a:t>Ofrecer una perspectiva general de los límites éticos y jurídicos de la intermediación</a:t>
            </a:r>
            <a:r>
              <a:rPr lang="es-ES" sz="1400" dirty="0" smtClean="0"/>
              <a:t>.</a:t>
            </a:r>
          </a:p>
          <a:p>
            <a:pPr lvl="0" algn="just"/>
            <a:endParaRPr lang="es-ES" sz="1400" dirty="0"/>
          </a:p>
          <a:p>
            <a:pPr lvl="0" algn="just"/>
            <a:r>
              <a:rPr lang="es-ES" sz="1400" dirty="0"/>
              <a:t>Conocimiento de las motivaciones económicas y de gestión empresarial que conducen a la intermediación y contratación de servicios en traducción.</a:t>
            </a:r>
          </a:p>
          <a:p>
            <a:endParaRPr lang="es-ES" sz="1400" dirty="0"/>
          </a:p>
        </p:txBody>
      </p:sp>
      <p:sp>
        <p:nvSpPr>
          <p:cNvPr id="5" name="Flecha abajo 4"/>
          <p:cNvSpPr/>
          <p:nvPr/>
        </p:nvSpPr>
        <p:spPr>
          <a:xfrm>
            <a:off x="3942322" y="1985628"/>
            <a:ext cx="420915" cy="580572"/>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1033977" y="3434600"/>
            <a:ext cx="153024" cy="175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1033977" y="4248251"/>
            <a:ext cx="153024" cy="175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1033977" y="4788349"/>
            <a:ext cx="153024" cy="175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a:blip r:embed="rId2"/>
          <a:stretch>
            <a:fillRect/>
          </a:stretch>
        </p:blipFill>
        <p:spPr>
          <a:xfrm>
            <a:off x="7601379" y="343549"/>
            <a:ext cx="1266850" cy="269142"/>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26" y="304134"/>
            <a:ext cx="793649" cy="617113"/>
          </a:xfrm>
          <a:prstGeom prst="rect">
            <a:avLst/>
          </a:prstGeom>
        </p:spPr>
      </p:pic>
    </p:spTree>
    <p:extLst>
      <p:ext uri="{BB962C8B-B14F-4D97-AF65-F5344CB8AC3E}">
        <p14:creationId xmlns:p14="http://schemas.microsoft.com/office/powerpoint/2010/main" val="63783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1772" y="815331"/>
            <a:ext cx="6536028" cy="355803"/>
          </a:xfrm>
          <a:prstGeom prst="rect">
            <a:avLst/>
          </a:prstGeom>
        </p:spPr>
        <p:txBody>
          <a:bodyPr wrap="square">
            <a:spAutoFit/>
          </a:bodyPr>
          <a:lstStyle/>
          <a:p>
            <a:pPr>
              <a:lnSpc>
                <a:spcPct val="107000"/>
              </a:lnSpc>
              <a:spcAft>
                <a:spcPts val="800"/>
              </a:spcAft>
            </a:pPr>
            <a:r>
              <a:rPr lang="es-ES" sz="1600" b="1" i="1" u="sng" dirty="0">
                <a:latin typeface="Calibri" panose="020F0502020204030204" pitchFamily="34" charset="0"/>
                <a:ea typeface="Calibri" panose="020F0502020204030204" pitchFamily="34" charset="0"/>
                <a:cs typeface="Times New Roman" panose="02020603050405020304" pitchFamily="18" charset="0"/>
              </a:rPr>
              <a:t>LECTURA OBLIGATORIA: </a:t>
            </a:r>
            <a:r>
              <a:rPr lang="es-ES" sz="1600" b="1"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Las nuevas medidas contra la morosidad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162317" y="1180078"/>
            <a:ext cx="7018986" cy="773673"/>
          </a:xfrm>
          <a:prstGeom prst="rect">
            <a:avLst/>
          </a:prstGeom>
        </p:spPr>
        <p:txBody>
          <a:bodyPr wrap="square">
            <a:spAutoFit/>
          </a:bodyPr>
          <a:lstStyle/>
          <a:p>
            <a:pPr>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En el artículo referenciado de </a:t>
            </a:r>
            <a:r>
              <a:rPr lang="es-ES" sz="1400" dirty="0" err="1">
                <a:latin typeface="Calibri" panose="020F0502020204030204" pitchFamily="34" charset="0"/>
                <a:ea typeface="Calibri" panose="020F0502020204030204" pitchFamily="34" charset="0"/>
                <a:cs typeface="Times New Roman" panose="02020603050405020304" pitchFamily="18" charset="0"/>
              </a:rPr>
              <a:t>Leon</a:t>
            </a:r>
            <a:r>
              <a:rPr lang="es-ES" sz="1400" dirty="0">
                <a:latin typeface="Calibri" panose="020F0502020204030204" pitchFamily="34" charset="0"/>
                <a:ea typeface="Calibri" panose="020F0502020204030204" pitchFamily="34" charset="0"/>
                <a:cs typeface="Times New Roman" panose="02020603050405020304" pitchFamily="18" charset="0"/>
              </a:rPr>
              <a:t> Hunter (publicado en LinkedIn) podrás leer en detalle acerca de las nuevas medidas contra la morosidad y algunas opiniones sobre su aplicación en España.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517053" y="2342447"/>
            <a:ext cx="4309513"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Lecturas complementarias (no obligatorias)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162317" y="2733002"/>
            <a:ext cx="7311980" cy="773673"/>
          </a:xfrm>
          <a:prstGeom prst="rect">
            <a:avLst/>
          </a:prstGeom>
        </p:spPr>
        <p:txBody>
          <a:bodyPr wrap="square">
            <a:spAutoFit/>
          </a:bodyPr>
          <a:lstStyle/>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Más lectura</a:t>
            </a:r>
            <a:r>
              <a:rPr lang="es-ES" sz="1400" dirty="0">
                <a:latin typeface="Calibri" panose="020F0502020204030204" pitchFamily="34" charset="0"/>
                <a:ea typeface="Calibri" panose="020F0502020204030204" pitchFamily="34" charset="0"/>
                <a:cs typeface="Times New Roman" panose="02020603050405020304" pitchFamily="18" charset="0"/>
              </a:rPr>
              <a:t> para los que queráis comprender el funcionamiento del mercado de la traducción, tanto si pensáis trabajar como </a:t>
            </a:r>
            <a:r>
              <a:rPr lang="es-ES" sz="1400" dirty="0" err="1">
                <a:latin typeface="Calibri" panose="020F0502020204030204" pitchFamily="34" charset="0"/>
                <a:ea typeface="Calibri" panose="020F0502020204030204" pitchFamily="34" charset="0"/>
                <a:cs typeface="Times New Roman" panose="02020603050405020304" pitchFamily="18" charset="0"/>
              </a:rPr>
              <a:t>freelancers</a:t>
            </a:r>
            <a:r>
              <a:rPr lang="es-ES" sz="1400" dirty="0">
                <a:latin typeface="Calibri" panose="020F0502020204030204" pitchFamily="34" charset="0"/>
                <a:ea typeface="Calibri" panose="020F0502020204030204" pitchFamily="34" charset="0"/>
                <a:cs typeface="Times New Roman" panose="02020603050405020304" pitchFamily="18" charset="0"/>
              </a:rPr>
              <a:t> o </a:t>
            </a:r>
            <a:r>
              <a:rPr lang="es-ES" sz="1400" dirty="0" err="1">
                <a:latin typeface="Calibri" panose="020F0502020204030204" pitchFamily="34" charset="0"/>
                <a:ea typeface="Calibri" panose="020F0502020204030204" pitchFamily="34" charset="0"/>
                <a:cs typeface="Times New Roman" panose="02020603050405020304" pitchFamily="18" charset="0"/>
              </a:rPr>
              <a:t>project</a:t>
            </a:r>
            <a:r>
              <a:rPr lang="es-ES" sz="1400" dirty="0">
                <a:latin typeface="Calibri" panose="020F0502020204030204" pitchFamily="34" charset="0"/>
                <a:ea typeface="Calibri" panose="020F0502020204030204" pitchFamily="34" charset="0"/>
                <a:cs typeface="Times New Roman" panose="02020603050405020304" pitchFamily="18" charset="0"/>
              </a:rPr>
              <a:t> managers como si pensáis – ahora o en un futuro – montar vuestra propia agencia o empresa de traducción.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964063745"/>
              </p:ext>
            </p:extLst>
          </p:nvPr>
        </p:nvGraphicFramePr>
        <p:xfrm>
          <a:off x="543271" y="4487929"/>
          <a:ext cx="7638032" cy="1474989"/>
        </p:xfrm>
        <a:graphic>
          <a:graphicData uri="http://schemas.openxmlformats.org/drawingml/2006/table">
            <a:tbl>
              <a:tblPr firstRow="1" bandRow="1">
                <a:tableStyleId>{16D9F66E-5EB9-4882-86FB-DCBF35E3C3E4}</a:tableStyleId>
              </a:tblPr>
              <a:tblGrid>
                <a:gridCol w="1894977"/>
                <a:gridCol w="5743055"/>
              </a:tblGrid>
              <a:tr h="1474989">
                <a:tc>
                  <a:txBody>
                    <a:bodyPr/>
                    <a:lstStyle/>
                    <a:p>
                      <a:endParaRPr lang="es-ES" sz="1800" b="1" kern="1200" dirty="0" smtClean="0">
                        <a:solidFill>
                          <a:schemeClr val="dk1"/>
                        </a:solidFill>
                        <a:effectLst/>
                        <a:latin typeface="+mn-lt"/>
                        <a:ea typeface="+mn-ea"/>
                        <a:cs typeface="+mn-cs"/>
                      </a:endParaRPr>
                    </a:p>
                    <a:p>
                      <a:endParaRPr lang="es-ES" sz="1800" b="1" kern="1200" dirty="0" smtClean="0">
                        <a:solidFill>
                          <a:schemeClr val="dk1"/>
                        </a:solidFill>
                        <a:effectLst/>
                        <a:latin typeface="+mn-lt"/>
                        <a:ea typeface="+mn-ea"/>
                        <a:cs typeface="+mn-cs"/>
                      </a:endParaRPr>
                    </a:p>
                    <a:p>
                      <a:r>
                        <a:rPr lang="es-ES" sz="1800" b="1" kern="1200" dirty="0" smtClean="0">
                          <a:solidFill>
                            <a:schemeClr val="dk1"/>
                          </a:solidFill>
                          <a:effectLst/>
                          <a:latin typeface="+mn-lt"/>
                          <a:ea typeface="+mn-ea"/>
                          <a:cs typeface="+mn-cs"/>
                        </a:rPr>
                        <a:t>Más lectura:</a:t>
                      </a:r>
                      <a:endParaRPr lang="es-ES" dirty="0"/>
                    </a:p>
                  </a:txBody>
                  <a:tcPr/>
                </a:tc>
                <a:tc>
                  <a:txBody>
                    <a:bodyPr/>
                    <a:lstStyle/>
                    <a:p>
                      <a:r>
                        <a:rPr lang="es-ES" sz="1400" b="1" kern="1200" dirty="0" smtClean="0">
                          <a:solidFill>
                            <a:schemeClr val="dk1"/>
                          </a:solidFill>
                          <a:effectLst/>
                          <a:latin typeface="+mn-lt"/>
                          <a:ea typeface="+mn-ea"/>
                          <a:cs typeface="+mn-cs"/>
                        </a:rPr>
                        <a:t>Modelos de acuerdos  y contratos encontrados online</a:t>
                      </a:r>
                    </a:p>
                    <a:p>
                      <a:r>
                        <a:rPr lang="es-ES" sz="1400" b="1" u="sng" kern="1200" dirty="0" smtClean="0">
                          <a:solidFill>
                            <a:schemeClr val="dk1"/>
                          </a:solidFill>
                          <a:effectLst/>
                          <a:latin typeface="+mn-lt"/>
                          <a:ea typeface="+mn-ea"/>
                          <a:cs typeface="+mn-cs"/>
                          <a:hlinkClick r:id="rId3" tooltip="NDA TRADUCTORES"/>
                        </a:rPr>
                        <a:t>Acuerdo de confidencialidad y no divulgación</a:t>
                      </a:r>
                      <a:r>
                        <a:rPr lang="es-ES" sz="1400" b="1" kern="1200" dirty="0" smtClean="0">
                          <a:solidFill>
                            <a:schemeClr val="dk1"/>
                          </a:solidFill>
                          <a:effectLst/>
                          <a:latin typeface="+mn-lt"/>
                          <a:ea typeface="+mn-ea"/>
                          <a:cs typeface="+mn-cs"/>
                        </a:rPr>
                        <a:t> (</a:t>
                      </a:r>
                      <a:r>
                        <a:rPr lang="es-ES" sz="1400" b="1" kern="1200" dirty="0" err="1" smtClean="0">
                          <a:solidFill>
                            <a:schemeClr val="dk1"/>
                          </a:solidFill>
                          <a:effectLst/>
                          <a:latin typeface="+mn-lt"/>
                          <a:ea typeface="+mn-ea"/>
                          <a:cs typeface="+mn-cs"/>
                        </a:rPr>
                        <a:t>TechTranslations</a:t>
                      </a:r>
                      <a:r>
                        <a:rPr lang="es-ES" sz="1400" b="1" kern="1200" dirty="0" smtClean="0">
                          <a:solidFill>
                            <a:schemeClr val="dk1"/>
                          </a:solidFill>
                          <a:effectLst/>
                          <a:latin typeface="+mn-lt"/>
                          <a:ea typeface="+mn-ea"/>
                          <a:cs typeface="+mn-cs"/>
                        </a:rPr>
                        <a:t>, Chile).</a:t>
                      </a:r>
                    </a:p>
                    <a:p>
                      <a:r>
                        <a:rPr lang="es-ES" sz="1400" b="1" u="sng" kern="1200" dirty="0" smtClean="0">
                          <a:solidFill>
                            <a:schemeClr val="dk1"/>
                          </a:solidFill>
                          <a:effectLst/>
                          <a:latin typeface="+mn-lt"/>
                          <a:ea typeface="+mn-ea"/>
                          <a:cs typeface="+mn-cs"/>
                          <a:hlinkClick r:id="rId4" tooltip="Contrato de traducción"/>
                        </a:rPr>
                        <a:t>Entrada de blog sobre contratos de traducción</a:t>
                      </a:r>
                      <a:r>
                        <a:rPr lang="es-ES" sz="1400" b="1" kern="1200" dirty="0" smtClean="0">
                          <a:solidFill>
                            <a:schemeClr val="dk1"/>
                          </a:solidFill>
                          <a:effectLst/>
                          <a:latin typeface="+mn-lt"/>
                          <a:ea typeface="+mn-ea"/>
                          <a:cs typeface="+mn-cs"/>
                        </a:rPr>
                        <a:t> (</a:t>
                      </a:r>
                      <a:r>
                        <a:rPr lang="es-ES" sz="1400" b="1" kern="1200" dirty="0" err="1" smtClean="0">
                          <a:solidFill>
                            <a:schemeClr val="dk1"/>
                          </a:solidFill>
                          <a:effectLst/>
                          <a:latin typeface="+mn-lt"/>
                          <a:ea typeface="+mn-ea"/>
                          <a:cs typeface="+mn-cs"/>
                        </a:rPr>
                        <a:t>Sinjania</a:t>
                      </a:r>
                      <a:r>
                        <a:rPr lang="es-ES" sz="1400" b="1" kern="1200" dirty="0" smtClean="0">
                          <a:solidFill>
                            <a:schemeClr val="dk1"/>
                          </a:solidFill>
                          <a:effectLst/>
                          <a:latin typeface="+mn-lt"/>
                          <a:ea typeface="+mn-ea"/>
                          <a:cs typeface="+mn-cs"/>
                        </a:rPr>
                        <a:t>)</a:t>
                      </a:r>
                    </a:p>
                    <a:p>
                      <a:r>
                        <a:rPr lang="es-ES" sz="1400" b="1" u="sng" kern="1200" dirty="0" smtClean="0">
                          <a:solidFill>
                            <a:schemeClr val="dk1"/>
                          </a:solidFill>
                          <a:effectLst/>
                          <a:latin typeface="+mn-lt"/>
                          <a:ea typeface="+mn-ea"/>
                          <a:cs typeface="+mn-cs"/>
                          <a:hlinkClick r:id="rId5" tooltip="Contratos traducción editorial"/>
                        </a:rPr>
                        <a:t>Modelos de contrato editor – traductor</a:t>
                      </a:r>
                      <a:r>
                        <a:rPr lang="es-ES" sz="1400" b="1" kern="1200" dirty="0" smtClean="0">
                          <a:solidFill>
                            <a:schemeClr val="dk1"/>
                          </a:solidFill>
                          <a:effectLst/>
                          <a:latin typeface="+mn-lt"/>
                          <a:ea typeface="+mn-ea"/>
                          <a:cs typeface="+mn-cs"/>
                        </a:rPr>
                        <a:t> (ACETT, España)</a:t>
                      </a:r>
                    </a:p>
                    <a:p>
                      <a:r>
                        <a:rPr lang="es-ES" sz="1400" b="1" u="sng" kern="1200" dirty="0" smtClean="0">
                          <a:solidFill>
                            <a:schemeClr val="dk1"/>
                          </a:solidFill>
                          <a:effectLst/>
                          <a:latin typeface="+mn-lt"/>
                          <a:ea typeface="+mn-ea"/>
                          <a:cs typeface="+mn-cs"/>
                          <a:hlinkClick r:id="rId6" tooltip="Condiciones generales - traducción"/>
                        </a:rPr>
                        <a:t>Condiciones generales de venta</a:t>
                      </a:r>
                      <a:r>
                        <a:rPr lang="es-ES" sz="1400" b="1" kern="1200" dirty="0" smtClean="0">
                          <a:solidFill>
                            <a:schemeClr val="dk1"/>
                          </a:solidFill>
                          <a:effectLst/>
                          <a:latin typeface="+mn-lt"/>
                          <a:ea typeface="+mn-ea"/>
                          <a:cs typeface="+mn-cs"/>
                        </a:rPr>
                        <a:t> (</a:t>
                      </a:r>
                      <a:r>
                        <a:rPr lang="es-ES" sz="1400" b="1" kern="1200" dirty="0" err="1" smtClean="0">
                          <a:solidFill>
                            <a:schemeClr val="dk1"/>
                          </a:solidFill>
                          <a:effectLst/>
                          <a:latin typeface="+mn-lt"/>
                          <a:ea typeface="+mn-ea"/>
                          <a:cs typeface="+mn-cs"/>
                        </a:rPr>
                        <a:t>Lexitrad</a:t>
                      </a:r>
                      <a:r>
                        <a:rPr lang="es-ES" sz="1400" b="1" kern="1200" dirty="0" smtClean="0">
                          <a:solidFill>
                            <a:schemeClr val="dk1"/>
                          </a:solidFill>
                          <a:effectLst/>
                          <a:latin typeface="+mn-lt"/>
                          <a:ea typeface="+mn-ea"/>
                          <a:cs typeface="+mn-cs"/>
                        </a:rPr>
                        <a:t>, España)</a:t>
                      </a:r>
                      <a:endParaRPr lang="es-ES" sz="1400" dirty="0"/>
                    </a:p>
                  </a:txBody>
                  <a:tcPr/>
                </a:tc>
              </a:tr>
            </a:tbl>
          </a:graphicData>
        </a:graphic>
      </p:graphicFrame>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417" y="125403"/>
            <a:ext cx="793649" cy="617113"/>
          </a:xfrm>
          <a:prstGeom prst="rect">
            <a:avLst/>
          </a:prstGeom>
        </p:spPr>
      </p:pic>
      <p:pic>
        <p:nvPicPr>
          <p:cNvPr id="9" name="Imagen 8"/>
          <p:cNvPicPr>
            <a:picLocks noChangeAspect="1"/>
          </p:cNvPicPr>
          <p:nvPr/>
        </p:nvPicPr>
        <p:blipFill>
          <a:blip r:embed="rId8"/>
          <a:stretch>
            <a:fillRect/>
          </a:stretch>
        </p:blipFill>
        <p:spPr>
          <a:xfrm>
            <a:off x="7737841" y="222811"/>
            <a:ext cx="1266850" cy="269142"/>
          </a:xfrm>
          <a:prstGeom prst="rect">
            <a:avLst/>
          </a:prstGeom>
        </p:spPr>
      </p:pic>
    </p:spTree>
    <p:extLst>
      <p:ext uri="{BB962C8B-B14F-4D97-AF65-F5344CB8AC3E}">
        <p14:creationId xmlns:p14="http://schemas.microsoft.com/office/powerpoint/2010/main" val="175812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213665" y="2798627"/>
            <a:ext cx="282029" cy="2980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223346" y="2333944"/>
            <a:ext cx="282029" cy="29808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223346" y="1369714"/>
            <a:ext cx="282029" cy="298081"/>
          </a:xfrm>
          <a:prstGeom prst="roundRect">
            <a:avLst/>
          </a:prstGeom>
          <a:solidFill>
            <a:srgbClr val="069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redondeado 4"/>
          <p:cNvSpPr/>
          <p:nvPr/>
        </p:nvSpPr>
        <p:spPr>
          <a:xfrm>
            <a:off x="213674" y="856357"/>
            <a:ext cx="282029" cy="29808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213666" y="3304170"/>
            <a:ext cx="282029" cy="29808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213670" y="3779889"/>
            <a:ext cx="282029" cy="29808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213666" y="4255608"/>
            <a:ext cx="282029" cy="29808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213666" y="4741948"/>
            <a:ext cx="282029" cy="29808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223346" y="5260988"/>
            <a:ext cx="282029" cy="29808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223346" y="5735813"/>
            <a:ext cx="282029" cy="29808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213666" y="6219535"/>
            <a:ext cx="282029" cy="29808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088594" y="186653"/>
            <a:ext cx="902811" cy="388696"/>
          </a:xfrm>
          <a:prstGeom prst="rect">
            <a:avLst/>
          </a:prstGeom>
        </p:spPr>
        <p:txBody>
          <a:bodyPr wrap="non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ÍNDICE: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170123" y="841757"/>
            <a:ext cx="8802281" cy="6001643"/>
          </a:xfrm>
          <a:prstGeom prst="rect">
            <a:avLst/>
          </a:prstGeom>
          <a:noFill/>
        </p:spPr>
        <p:txBody>
          <a:bodyPr wrap="none" rtlCol="0">
            <a:spAutoFit/>
          </a:bodyPr>
          <a:lstStyle/>
          <a:p>
            <a:r>
              <a:rPr lang="es-ES" sz="1600" dirty="0">
                <a:latin typeface="+mj-lt"/>
              </a:rPr>
              <a:t>1.- La intermediación en el mercado de la </a:t>
            </a:r>
            <a:r>
              <a:rPr lang="es-ES" sz="1600" dirty="0" smtClean="0">
                <a:latin typeface="+mj-lt"/>
              </a:rPr>
              <a:t>traducción</a:t>
            </a:r>
          </a:p>
          <a:p>
            <a:endParaRPr lang="es-ES" sz="1600" dirty="0">
              <a:latin typeface="+mj-lt"/>
            </a:endParaRPr>
          </a:p>
          <a:p>
            <a:r>
              <a:rPr lang="es-ES" sz="1600" dirty="0">
                <a:latin typeface="+mj-lt"/>
              </a:rPr>
              <a:t>2.- ¿Por qué se subcontratan traducciones?</a:t>
            </a:r>
          </a:p>
          <a:p>
            <a:r>
              <a:rPr lang="es-ES" sz="1600" dirty="0">
                <a:latin typeface="+mj-lt"/>
              </a:rPr>
              <a:t>2.1.- Motivos de las empresas</a:t>
            </a:r>
          </a:p>
          <a:p>
            <a:r>
              <a:rPr lang="es-ES" sz="1600" dirty="0">
                <a:latin typeface="+mj-lt"/>
              </a:rPr>
              <a:t>2.2.- Motivos de las agencias de </a:t>
            </a:r>
            <a:r>
              <a:rPr lang="es-ES" sz="1600" dirty="0" smtClean="0">
                <a:latin typeface="+mj-lt"/>
              </a:rPr>
              <a:t>traducción</a:t>
            </a:r>
          </a:p>
          <a:p>
            <a:endParaRPr lang="es-ES" sz="1600" dirty="0">
              <a:latin typeface="+mj-lt"/>
            </a:endParaRPr>
          </a:p>
          <a:p>
            <a:r>
              <a:rPr lang="es-ES" sz="1600" dirty="0">
                <a:latin typeface="+mj-lt"/>
              </a:rPr>
              <a:t>3.- ¿Por qué una agencia extranjera subcontrata encargos de traducción a una agencia local de otro país</a:t>
            </a:r>
            <a:r>
              <a:rPr lang="es-ES" sz="1600" dirty="0" smtClean="0">
                <a:latin typeface="+mj-lt"/>
              </a:rPr>
              <a:t>?</a:t>
            </a:r>
          </a:p>
          <a:p>
            <a:endParaRPr lang="es-ES" sz="1600" dirty="0">
              <a:latin typeface="+mj-lt"/>
            </a:endParaRPr>
          </a:p>
          <a:p>
            <a:r>
              <a:rPr lang="es-ES" sz="1600" dirty="0">
                <a:latin typeface="+mj-lt"/>
              </a:rPr>
              <a:t>4.- Los traductores en rol de </a:t>
            </a:r>
            <a:r>
              <a:rPr lang="es-ES" sz="1600" dirty="0" smtClean="0">
                <a:latin typeface="+mj-lt"/>
              </a:rPr>
              <a:t>agencia</a:t>
            </a:r>
          </a:p>
          <a:p>
            <a:endParaRPr lang="es-ES" sz="1600" dirty="0">
              <a:latin typeface="+mj-lt"/>
            </a:endParaRPr>
          </a:p>
          <a:p>
            <a:r>
              <a:rPr lang="es-ES" sz="1600" dirty="0">
                <a:latin typeface="+mj-lt"/>
              </a:rPr>
              <a:t>5.- Documentación empleada en la relación de </a:t>
            </a:r>
            <a:r>
              <a:rPr lang="es-ES" sz="1600" dirty="0" smtClean="0">
                <a:latin typeface="+mj-lt"/>
              </a:rPr>
              <a:t>intermediación</a:t>
            </a:r>
          </a:p>
          <a:p>
            <a:endParaRPr lang="es-ES" sz="1600" dirty="0">
              <a:latin typeface="+mj-lt"/>
            </a:endParaRPr>
          </a:p>
          <a:p>
            <a:r>
              <a:rPr lang="es-ES" sz="1600" dirty="0">
                <a:latin typeface="+mj-lt"/>
              </a:rPr>
              <a:t>6.- ¿Por qué el traductor no puede subcontratar sin permiso</a:t>
            </a:r>
            <a:r>
              <a:rPr lang="es-ES" sz="1600" dirty="0" smtClean="0">
                <a:latin typeface="+mj-lt"/>
              </a:rPr>
              <a:t>?</a:t>
            </a:r>
          </a:p>
          <a:p>
            <a:endParaRPr lang="es-ES" sz="1600" dirty="0">
              <a:latin typeface="+mj-lt"/>
            </a:endParaRPr>
          </a:p>
          <a:p>
            <a:r>
              <a:rPr lang="es-ES" sz="1600" dirty="0">
                <a:latin typeface="+mj-lt"/>
              </a:rPr>
              <a:t>7.- Intermediarios y </a:t>
            </a:r>
            <a:r>
              <a:rPr lang="es-ES" sz="1600" dirty="0" smtClean="0">
                <a:latin typeface="+mj-lt"/>
              </a:rPr>
              <a:t>comisiones</a:t>
            </a:r>
          </a:p>
          <a:p>
            <a:endParaRPr lang="es-ES" sz="1600" dirty="0">
              <a:latin typeface="+mj-lt"/>
            </a:endParaRPr>
          </a:p>
          <a:p>
            <a:r>
              <a:rPr lang="es-ES" sz="1600" dirty="0">
                <a:latin typeface="+mj-lt"/>
              </a:rPr>
              <a:t>8.- Inconvenientes de la intermediación y malas </a:t>
            </a:r>
            <a:r>
              <a:rPr lang="es-ES" sz="1600" dirty="0" smtClean="0">
                <a:latin typeface="+mj-lt"/>
              </a:rPr>
              <a:t>prácticas</a:t>
            </a:r>
          </a:p>
          <a:p>
            <a:endParaRPr lang="es-ES" sz="1600" dirty="0">
              <a:latin typeface="+mj-lt"/>
            </a:endParaRPr>
          </a:p>
          <a:p>
            <a:r>
              <a:rPr lang="es-ES" sz="1600" dirty="0">
                <a:latin typeface="+mj-lt"/>
              </a:rPr>
              <a:t>9.- Motivos a favor de la </a:t>
            </a:r>
            <a:r>
              <a:rPr lang="es-ES" sz="1600" dirty="0" smtClean="0">
                <a:latin typeface="+mj-lt"/>
              </a:rPr>
              <a:t>subcontratación</a:t>
            </a:r>
          </a:p>
          <a:p>
            <a:endParaRPr lang="es-ES" sz="1600" dirty="0">
              <a:latin typeface="+mj-lt"/>
            </a:endParaRPr>
          </a:p>
          <a:p>
            <a:r>
              <a:rPr lang="es-ES" sz="1600" dirty="0">
                <a:latin typeface="+mj-lt"/>
              </a:rPr>
              <a:t>10.- Ejemplo de subcontratación de servicios de </a:t>
            </a:r>
            <a:r>
              <a:rPr lang="es-ES" sz="1600" dirty="0" smtClean="0">
                <a:latin typeface="+mj-lt"/>
              </a:rPr>
              <a:t>traducción</a:t>
            </a:r>
          </a:p>
          <a:p>
            <a:endParaRPr lang="es-ES" sz="1600" dirty="0">
              <a:latin typeface="+mj-lt"/>
            </a:endParaRPr>
          </a:p>
          <a:p>
            <a:r>
              <a:rPr lang="es-ES" sz="1600" dirty="0">
                <a:latin typeface="+mj-lt"/>
              </a:rPr>
              <a:t>11.- Condiciones de contratación de un colaborador</a:t>
            </a:r>
          </a:p>
          <a:p>
            <a:endParaRPr lang="es-ES" sz="1600" dirty="0">
              <a:latin typeface="+mj-lt"/>
            </a:endParaRPr>
          </a:p>
        </p:txBody>
      </p:sp>
      <p:sp>
        <p:nvSpPr>
          <p:cNvPr id="16" name="Rectángulo redondeado 15"/>
          <p:cNvSpPr/>
          <p:nvPr/>
        </p:nvSpPr>
        <p:spPr>
          <a:xfrm flipV="1">
            <a:off x="3658491" y="295570"/>
            <a:ext cx="161658" cy="1708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redondeado 16"/>
          <p:cNvSpPr/>
          <p:nvPr/>
        </p:nvSpPr>
        <p:spPr>
          <a:xfrm flipV="1">
            <a:off x="3439923" y="295569"/>
            <a:ext cx="161658" cy="17085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17"/>
          <p:cNvSpPr/>
          <p:nvPr/>
        </p:nvSpPr>
        <p:spPr>
          <a:xfrm flipV="1">
            <a:off x="3221355" y="295571"/>
            <a:ext cx="161658" cy="170859"/>
          </a:xfrm>
          <a:prstGeom prst="roundRect">
            <a:avLst/>
          </a:prstGeom>
          <a:solidFill>
            <a:srgbClr val="069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p:cNvSpPr/>
          <p:nvPr/>
        </p:nvSpPr>
        <p:spPr>
          <a:xfrm flipV="1">
            <a:off x="3014169" y="295571"/>
            <a:ext cx="161658" cy="1708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redondeado 19"/>
          <p:cNvSpPr/>
          <p:nvPr/>
        </p:nvSpPr>
        <p:spPr>
          <a:xfrm flipV="1">
            <a:off x="3877059" y="295569"/>
            <a:ext cx="161658" cy="1708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p:cNvSpPr/>
          <p:nvPr/>
        </p:nvSpPr>
        <p:spPr>
          <a:xfrm flipV="1">
            <a:off x="4095627" y="295569"/>
            <a:ext cx="161658" cy="17085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redondeado 21"/>
          <p:cNvSpPr/>
          <p:nvPr/>
        </p:nvSpPr>
        <p:spPr>
          <a:xfrm flipV="1">
            <a:off x="4314195" y="295568"/>
            <a:ext cx="161658" cy="170859"/>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2"/>
          <p:cNvSpPr/>
          <p:nvPr/>
        </p:nvSpPr>
        <p:spPr>
          <a:xfrm flipV="1">
            <a:off x="4532763" y="295568"/>
            <a:ext cx="161658" cy="1708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redondeado 23"/>
          <p:cNvSpPr/>
          <p:nvPr/>
        </p:nvSpPr>
        <p:spPr>
          <a:xfrm flipV="1">
            <a:off x="4748198" y="295568"/>
            <a:ext cx="161658" cy="1708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redondeado 24"/>
          <p:cNvSpPr/>
          <p:nvPr/>
        </p:nvSpPr>
        <p:spPr>
          <a:xfrm flipV="1">
            <a:off x="4958800" y="295567"/>
            <a:ext cx="161658" cy="17085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redondeado 25"/>
          <p:cNvSpPr/>
          <p:nvPr/>
        </p:nvSpPr>
        <p:spPr>
          <a:xfrm flipV="1">
            <a:off x="5165986" y="295566"/>
            <a:ext cx="161658" cy="17085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4175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flipV="1">
            <a:off x="1940135" y="299192"/>
            <a:ext cx="287484" cy="30384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1940135" y="256768"/>
            <a:ext cx="5392057" cy="388696"/>
          </a:xfrm>
          <a:prstGeom prst="rect">
            <a:avLst/>
          </a:prstGeom>
        </p:spPr>
        <p:txBody>
          <a:bodyPr wrap="squar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1.- La intermediación en el mercado de la traducción</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redondeado 3"/>
          <p:cNvSpPr/>
          <p:nvPr/>
        </p:nvSpPr>
        <p:spPr>
          <a:xfrm>
            <a:off x="624259" y="797981"/>
            <a:ext cx="7721600" cy="88727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624259" y="846472"/>
            <a:ext cx="7721600" cy="783869"/>
          </a:xfrm>
          <a:prstGeom prst="rect">
            <a:avLst/>
          </a:prstGeom>
        </p:spPr>
        <p:txBody>
          <a:bodyPr wrap="square">
            <a:spAutoFit/>
          </a:bodyPr>
          <a:lstStyle/>
          <a:p>
            <a:pPr algn="just">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Un fundamento básico del mercado de la traducción es la intermediación. El mercado de la traducción no se puede entender si no se entiende lo que es la intermediación, quién intermedia y qué hacen los intermediarios. La mayor parte de las traducciones pasan por algún tipo de intermediario.</a:t>
            </a:r>
            <a:endParaRPr lang="es-ES" sz="1400" dirty="0">
              <a:effectLst/>
              <a:latin typeface="+mj-lt"/>
              <a:ea typeface="Calibri" panose="020F0502020204030204" pitchFamily="34" charset="0"/>
              <a:cs typeface="Times New Roman" panose="02020603050405020304" pitchFamily="18" charset="0"/>
            </a:endParaRPr>
          </a:p>
        </p:txBody>
      </p:sp>
      <p:sp>
        <p:nvSpPr>
          <p:cNvPr id="6" name="CuadroTexto 5"/>
          <p:cNvSpPr txBox="1"/>
          <p:nvPr/>
        </p:nvSpPr>
        <p:spPr>
          <a:xfrm>
            <a:off x="2572167" y="1789551"/>
            <a:ext cx="3944670" cy="338554"/>
          </a:xfrm>
          <a:prstGeom prst="rect">
            <a:avLst/>
          </a:prstGeom>
          <a:noFill/>
        </p:spPr>
        <p:txBody>
          <a:bodyPr wrap="none" rtlCol="0">
            <a:spAutoFit/>
          </a:bodyPr>
          <a:lstStyle/>
          <a:p>
            <a:r>
              <a:rPr lang="es-ES" sz="1600" b="1" u="sng" dirty="0" smtClean="0">
                <a:solidFill>
                  <a:srgbClr val="C00000"/>
                </a:solidFill>
              </a:rPr>
              <a:t>Tres situaciones de intermediación comunes</a:t>
            </a:r>
            <a:endParaRPr lang="es-ES" sz="1600" b="1" u="sng" dirty="0">
              <a:solidFill>
                <a:srgbClr val="C00000"/>
              </a:solidFill>
            </a:endParaRPr>
          </a:p>
        </p:txBody>
      </p:sp>
      <p:sp>
        <p:nvSpPr>
          <p:cNvPr id="7" name="Redondear rectángulo de esquina diagonal 6"/>
          <p:cNvSpPr/>
          <p:nvPr/>
        </p:nvSpPr>
        <p:spPr>
          <a:xfrm>
            <a:off x="570625" y="2816768"/>
            <a:ext cx="1378858" cy="537028"/>
          </a:xfrm>
          <a:prstGeom prst="round2Diag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dondear rectángulo de esquina diagonal 7"/>
          <p:cNvSpPr/>
          <p:nvPr/>
        </p:nvSpPr>
        <p:spPr>
          <a:xfrm>
            <a:off x="570625" y="4155711"/>
            <a:ext cx="1378858" cy="537028"/>
          </a:xfrm>
          <a:prstGeom prst="round2Diag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dondear rectángulo de esquina diagonal 8"/>
          <p:cNvSpPr/>
          <p:nvPr/>
        </p:nvSpPr>
        <p:spPr>
          <a:xfrm>
            <a:off x="570625" y="5494655"/>
            <a:ext cx="1378858" cy="537028"/>
          </a:xfrm>
          <a:prstGeom prst="round2Diag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angular 10"/>
          <p:cNvCxnSpPr/>
          <p:nvPr/>
        </p:nvCxnSpPr>
        <p:spPr>
          <a:xfrm>
            <a:off x="1949483" y="2883632"/>
            <a:ext cx="667658" cy="159659"/>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p:cNvCxnSpPr/>
          <p:nvPr/>
        </p:nvCxnSpPr>
        <p:spPr>
          <a:xfrm>
            <a:off x="1965396" y="4211693"/>
            <a:ext cx="667658" cy="159659"/>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p:cNvCxnSpPr/>
          <p:nvPr/>
        </p:nvCxnSpPr>
        <p:spPr>
          <a:xfrm>
            <a:off x="1949483" y="5509171"/>
            <a:ext cx="667658" cy="159659"/>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Pantalla 13"/>
          <p:cNvSpPr/>
          <p:nvPr/>
        </p:nvSpPr>
        <p:spPr>
          <a:xfrm>
            <a:off x="2675199" y="2703759"/>
            <a:ext cx="1320800" cy="718458"/>
          </a:xfrm>
          <a:prstGeom prst="flowChartDisplay">
            <a:avLst/>
          </a:prstGeom>
          <a:solidFill>
            <a:schemeClr val="accent1">
              <a:lumMod val="20000"/>
              <a:lumOff val="80000"/>
            </a:schemeClr>
          </a:solidFill>
          <a:ln>
            <a:solidFill>
              <a:srgbClr val="C00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antalla 14"/>
          <p:cNvSpPr/>
          <p:nvPr/>
        </p:nvSpPr>
        <p:spPr>
          <a:xfrm>
            <a:off x="2702829" y="4012123"/>
            <a:ext cx="1320800" cy="718458"/>
          </a:xfrm>
          <a:prstGeom prst="flowChartDisplay">
            <a:avLst/>
          </a:prstGeom>
          <a:solidFill>
            <a:schemeClr val="accent1">
              <a:lumMod val="20000"/>
              <a:lumOff val="80000"/>
            </a:schemeClr>
          </a:solidFill>
          <a:ln>
            <a:solidFill>
              <a:srgbClr val="C00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Pantalla 15"/>
          <p:cNvSpPr/>
          <p:nvPr/>
        </p:nvSpPr>
        <p:spPr>
          <a:xfrm>
            <a:off x="2675199" y="5320487"/>
            <a:ext cx="1320800" cy="718458"/>
          </a:xfrm>
          <a:prstGeom prst="flowChartDisplay">
            <a:avLst/>
          </a:prstGeom>
          <a:solidFill>
            <a:schemeClr val="accent1">
              <a:lumMod val="20000"/>
              <a:lumOff val="80000"/>
            </a:schemeClr>
          </a:solidFill>
          <a:ln>
            <a:solidFill>
              <a:srgbClr val="C00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Llamada con línea 1 19"/>
          <p:cNvSpPr/>
          <p:nvPr/>
        </p:nvSpPr>
        <p:spPr>
          <a:xfrm>
            <a:off x="4514606" y="2472139"/>
            <a:ext cx="1164936" cy="280825"/>
          </a:xfrm>
          <a:prstGeom prst="borderCallout1">
            <a:avLst/>
          </a:prstGeom>
          <a:solidFill>
            <a:schemeClr val="accent6">
              <a:lumMod val="40000"/>
              <a:lumOff val="60000"/>
            </a:schemeClr>
          </a:solidFill>
          <a:ln>
            <a:solidFill>
              <a:srgbClr val="C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Llamada con línea 1 20"/>
          <p:cNvSpPr/>
          <p:nvPr/>
        </p:nvSpPr>
        <p:spPr>
          <a:xfrm>
            <a:off x="4514606" y="2909111"/>
            <a:ext cx="1164936" cy="280825"/>
          </a:xfrm>
          <a:prstGeom prst="borderCallout1">
            <a:avLst>
              <a:gd name="adj1" fmla="val 47788"/>
              <a:gd name="adj2" fmla="val -6333"/>
              <a:gd name="adj3" fmla="val 41979"/>
              <a:gd name="adj4" fmla="val -36333"/>
            </a:avLst>
          </a:prstGeom>
          <a:solidFill>
            <a:schemeClr val="accent6">
              <a:lumMod val="40000"/>
              <a:lumOff val="60000"/>
            </a:schemeClr>
          </a:solidFill>
          <a:ln>
            <a:solidFill>
              <a:srgbClr val="C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Llamada con línea 1 21"/>
          <p:cNvSpPr/>
          <p:nvPr/>
        </p:nvSpPr>
        <p:spPr>
          <a:xfrm>
            <a:off x="4501769" y="3419430"/>
            <a:ext cx="1164936" cy="280825"/>
          </a:xfrm>
          <a:prstGeom prst="borderCallout1">
            <a:avLst>
              <a:gd name="adj1" fmla="val 47788"/>
              <a:gd name="adj2" fmla="val -8333"/>
              <a:gd name="adj3" fmla="val -32689"/>
              <a:gd name="adj4" fmla="val -36333"/>
            </a:avLst>
          </a:prstGeom>
          <a:solidFill>
            <a:schemeClr val="accent6">
              <a:lumMod val="40000"/>
              <a:lumOff val="60000"/>
            </a:schemeClr>
          </a:solidFill>
          <a:ln>
            <a:solidFill>
              <a:srgbClr val="C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Llamada con línea 1 22"/>
          <p:cNvSpPr/>
          <p:nvPr/>
        </p:nvSpPr>
        <p:spPr>
          <a:xfrm>
            <a:off x="4514606" y="5193566"/>
            <a:ext cx="1230915" cy="301089"/>
          </a:xfrm>
          <a:prstGeom prst="borderCallout1">
            <a:avLst/>
          </a:prstGeom>
          <a:solidFill>
            <a:schemeClr val="accent6">
              <a:lumMod val="40000"/>
              <a:lumOff val="60000"/>
            </a:schemeClr>
          </a:solidFill>
          <a:ln>
            <a:solidFill>
              <a:srgbClr val="C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Llamada con línea 1 23"/>
          <p:cNvSpPr/>
          <p:nvPr/>
        </p:nvSpPr>
        <p:spPr>
          <a:xfrm>
            <a:off x="4514606" y="5777335"/>
            <a:ext cx="1230915" cy="436554"/>
          </a:xfrm>
          <a:prstGeom prst="borderCallout1">
            <a:avLst>
              <a:gd name="adj1" fmla="val 64381"/>
              <a:gd name="adj2" fmla="val -9333"/>
              <a:gd name="adj3" fmla="val -3651"/>
              <a:gd name="adj4" fmla="val -39333"/>
            </a:avLst>
          </a:prstGeom>
          <a:solidFill>
            <a:schemeClr val="accent2">
              <a:lumMod val="20000"/>
              <a:lumOff val="80000"/>
            </a:schemeClr>
          </a:solidFill>
          <a:ln>
            <a:solidFill>
              <a:srgbClr val="C00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redondeado 30"/>
          <p:cNvSpPr/>
          <p:nvPr/>
        </p:nvSpPr>
        <p:spPr>
          <a:xfrm>
            <a:off x="6117114" y="5452385"/>
            <a:ext cx="1206500" cy="268514"/>
          </a:xfrm>
          <a:prstGeom prst="roundRect">
            <a:avLst/>
          </a:prstGeom>
          <a:solidFill>
            <a:schemeClr val="accent6">
              <a:lumMod val="40000"/>
              <a:lumOff val="60000"/>
            </a:schemeClr>
          </a:solidFill>
          <a:ln>
            <a:solidFill>
              <a:srgbClr val="C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redondeado 31"/>
          <p:cNvSpPr/>
          <p:nvPr/>
        </p:nvSpPr>
        <p:spPr>
          <a:xfrm>
            <a:off x="6090469" y="6257215"/>
            <a:ext cx="1206500" cy="385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Flecha arriba 35"/>
          <p:cNvSpPr/>
          <p:nvPr/>
        </p:nvSpPr>
        <p:spPr>
          <a:xfrm>
            <a:off x="3230824" y="3601630"/>
            <a:ext cx="209550" cy="2793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CuadroTexto 39"/>
          <p:cNvSpPr txBox="1"/>
          <p:nvPr/>
        </p:nvSpPr>
        <p:spPr>
          <a:xfrm>
            <a:off x="825328" y="2841290"/>
            <a:ext cx="864852" cy="523220"/>
          </a:xfrm>
          <a:prstGeom prst="rect">
            <a:avLst/>
          </a:prstGeom>
          <a:noFill/>
          <a:effectLst>
            <a:outerShdw blurRad="50800" dist="38100" dir="8100000" algn="tr" rotWithShape="0">
              <a:prstClr val="black">
                <a:alpha val="40000"/>
              </a:prstClr>
            </a:outerShdw>
          </a:effectLst>
        </p:spPr>
        <p:txBody>
          <a:bodyPr wrap="none" rtlCol="0">
            <a:spAutoFit/>
          </a:bodyPr>
          <a:lstStyle/>
          <a:p>
            <a:pPr algn="ctr"/>
            <a:r>
              <a:rPr lang="es-ES" sz="1400" b="1" dirty="0" smtClean="0">
                <a:solidFill>
                  <a:srgbClr val="C00000"/>
                </a:solidFill>
              </a:rPr>
              <a:t>CLIENTE </a:t>
            </a:r>
          </a:p>
          <a:p>
            <a:pPr algn="ctr"/>
            <a:r>
              <a:rPr lang="es-ES" sz="1400" b="1" dirty="0" smtClean="0">
                <a:solidFill>
                  <a:srgbClr val="C00000"/>
                </a:solidFill>
              </a:rPr>
              <a:t>ESPAÑOL</a:t>
            </a:r>
            <a:endParaRPr lang="es-ES" sz="1400" b="1" dirty="0">
              <a:solidFill>
                <a:srgbClr val="C00000"/>
              </a:solidFill>
            </a:endParaRPr>
          </a:p>
        </p:txBody>
      </p:sp>
      <p:sp>
        <p:nvSpPr>
          <p:cNvPr id="41" name="CuadroTexto 40"/>
          <p:cNvSpPr txBox="1"/>
          <p:nvPr/>
        </p:nvSpPr>
        <p:spPr>
          <a:xfrm>
            <a:off x="681273" y="4169519"/>
            <a:ext cx="1157561" cy="523220"/>
          </a:xfrm>
          <a:prstGeom prst="rect">
            <a:avLst/>
          </a:prstGeom>
          <a:noFill/>
          <a:effectLst>
            <a:outerShdw blurRad="50800" dist="38100" dir="8100000" algn="tr" rotWithShape="0">
              <a:prstClr val="black">
                <a:alpha val="40000"/>
              </a:prstClr>
            </a:outerShdw>
          </a:effectLst>
        </p:spPr>
        <p:txBody>
          <a:bodyPr wrap="none" rtlCol="0">
            <a:spAutoFit/>
          </a:bodyPr>
          <a:lstStyle/>
          <a:p>
            <a:pPr algn="ctr"/>
            <a:r>
              <a:rPr lang="es-ES" sz="1400" b="1" dirty="0" smtClean="0">
                <a:solidFill>
                  <a:srgbClr val="C00000"/>
                </a:solidFill>
              </a:rPr>
              <a:t>CLIENTE</a:t>
            </a:r>
          </a:p>
          <a:p>
            <a:pPr algn="ctr"/>
            <a:r>
              <a:rPr lang="es-ES" sz="1400" b="1" dirty="0" smtClean="0">
                <a:solidFill>
                  <a:srgbClr val="C00000"/>
                </a:solidFill>
              </a:rPr>
              <a:t>EXTRANJERO</a:t>
            </a:r>
            <a:endParaRPr lang="es-ES" sz="1400" b="1" dirty="0">
              <a:solidFill>
                <a:srgbClr val="C00000"/>
              </a:solidFill>
            </a:endParaRPr>
          </a:p>
        </p:txBody>
      </p:sp>
      <p:sp>
        <p:nvSpPr>
          <p:cNvPr id="42" name="CuadroTexto 41"/>
          <p:cNvSpPr txBox="1"/>
          <p:nvPr/>
        </p:nvSpPr>
        <p:spPr>
          <a:xfrm>
            <a:off x="534952" y="5515725"/>
            <a:ext cx="1450205" cy="523220"/>
          </a:xfrm>
          <a:prstGeom prst="rect">
            <a:avLst/>
          </a:prstGeom>
          <a:noFill/>
          <a:effectLst>
            <a:outerShdw blurRad="50800" dist="38100" dir="8100000" algn="tr" rotWithShape="0">
              <a:prstClr val="black">
                <a:alpha val="40000"/>
              </a:prstClr>
            </a:outerShdw>
          </a:effectLst>
        </p:spPr>
        <p:txBody>
          <a:bodyPr wrap="none" rtlCol="0">
            <a:spAutoFit/>
          </a:bodyPr>
          <a:lstStyle/>
          <a:p>
            <a:pPr algn="ctr"/>
            <a:r>
              <a:rPr lang="es-ES" sz="1400" b="1" dirty="0" smtClean="0">
                <a:solidFill>
                  <a:srgbClr val="C00000"/>
                </a:solidFill>
              </a:rPr>
              <a:t>CLIENTE</a:t>
            </a:r>
          </a:p>
          <a:p>
            <a:pPr algn="ctr"/>
            <a:r>
              <a:rPr lang="es-ES" sz="1400" b="1" dirty="0" smtClean="0">
                <a:solidFill>
                  <a:srgbClr val="C00000"/>
                </a:solidFill>
              </a:rPr>
              <a:t>MULTINACIONAL</a:t>
            </a:r>
            <a:endParaRPr lang="es-ES" sz="1400" b="1" dirty="0">
              <a:solidFill>
                <a:srgbClr val="C00000"/>
              </a:solidFill>
            </a:endParaRPr>
          </a:p>
        </p:txBody>
      </p:sp>
      <p:sp>
        <p:nvSpPr>
          <p:cNvPr id="43" name="CuadroTexto 42"/>
          <p:cNvSpPr txBox="1"/>
          <p:nvPr/>
        </p:nvSpPr>
        <p:spPr>
          <a:xfrm>
            <a:off x="2764454" y="2719858"/>
            <a:ext cx="1183939" cy="692497"/>
          </a:xfrm>
          <a:prstGeom prst="rect">
            <a:avLst/>
          </a:prstGeom>
          <a:noFill/>
        </p:spPr>
        <p:txBody>
          <a:bodyPr wrap="square" rtlCol="0">
            <a:spAutoFit/>
          </a:bodyPr>
          <a:lstStyle/>
          <a:p>
            <a:pPr algn="ctr"/>
            <a:r>
              <a:rPr lang="es-ES" sz="1300" dirty="0" smtClean="0">
                <a:latin typeface="+mj-lt"/>
              </a:rPr>
              <a:t>AGENCIA ESPAÑOLA DE TRADUCCIÓN</a:t>
            </a:r>
            <a:endParaRPr lang="es-ES" sz="1300" dirty="0">
              <a:latin typeface="+mj-lt"/>
            </a:endParaRPr>
          </a:p>
        </p:txBody>
      </p:sp>
      <p:sp>
        <p:nvSpPr>
          <p:cNvPr id="44" name="CuadroTexto 43"/>
          <p:cNvSpPr txBox="1"/>
          <p:nvPr/>
        </p:nvSpPr>
        <p:spPr>
          <a:xfrm>
            <a:off x="2573858" y="4014149"/>
            <a:ext cx="1623137" cy="692497"/>
          </a:xfrm>
          <a:prstGeom prst="rect">
            <a:avLst/>
          </a:prstGeom>
          <a:noFill/>
        </p:spPr>
        <p:txBody>
          <a:bodyPr wrap="square" rtlCol="0">
            <a:spAutoFit/>
          </a:bodyPr>
          <a:lstStyle/>
          <a:p>
            <a:pPr algn="ctr"/>
            <a:r>
              <a:rPr lang="es-ES" sz="1300" dirty="0" smtClean="0">
                <a:latin typeface="+mj-lt"/>
              </a:rPr>
              <a:t>AGENCIA DE TRADUCCIÓN EXTRANJERA</a:t>
            </a:r>
            <a:endParaRPr lang="es-ES" sz="1300" dirty="0">
              <a:latin typeface="+mj-lt"/>
            </a:endParaRPr>
          </a:p>
        </p:txBody>
      </p:sp>
      <p:sp>
        <p:nvSpPr>
          <p:cNvPr id="45" name="CuadroTexto 44"/>
          <p:cNvSpPr txBox="1"/>
          <p:nvPr/>
        </p:nvSpPr>
        <p:spPr>
          <a:xfrm>
            <a:off x="2769842" y="5422608"/>
            <a:ext cx="1186774" cy="492443"/>
          </a:xfrm>
          <a:prstGeom prst="rect">
            <a:avLst/>
          </a:prstGeom>
          <a:noFill/>
        </p:spPr>
        <p:txBody>
          <a:bodyPr wrap="square" rtlCol="0">
            <a:spAutoFit/>
          </a:bodyPr>
          <a:lstStyle/>
          <a:p>
            <a:pPr algn="ctr"/>
            <a:r>
              <a:rPr lang="es-ES" sz="1300" dirty="0" smtClean="0">
                <a:latin typeface="+mj-lt"/>
              </a:rPr>
              <a:t>AGENCIA GRANDE (MLV)</a:t>
            </a:r>
            <a:endParaRPr lang="es-ES" sz="1300" dirty="0">
              <a:latin typeface="+mj-lt"/>
            </a:endParaRPr>
          </a:p>
        </p:txBody>
      </p:sp>
      <p:sp>
        <p:nvSpPr>
          <p:cNvPr id="46" name="CuadroTexto 45"/>
          <p:cNvSpPr txBox="1"/>
          <p:nvPr/>
        </p:nvSpPr>
        <p:spPr>
          <a:xfrm>
            <a:off x="4567699" y="2466479"/>
            <a:ext cx="1479574" cy="307777"/>
          </a:xfrm>
          <a:prstGeom prst="rect">
            <a:avLst/>
          </a:prstGeom>
          <a:noFill/>
        </p:spPr>
        <p:txBody>
          <a:bodyPr wrap="square" rtlCol="0">
            <a:spAutoFit/>
          </a:bodyPr>
          <a:lstStyle/>
          <a:p>
            <a:r>
              <a:rPr lang="es-ES" sz="1400" dirty="0" smtClean="0">
                <a:latin typeface="+mj-lt"/>
              </a:rPr>
              <a:t>TRADUCTOR</a:t>
            </a:r>
            <a:endParaRPr lang="es-ES" sz="1400" dirty="0">
              <a:latin typeface="+mj-lt"/>
            </a:endParaRPr>
          </a:p>
        </p:txBody>
      </p:sp>
      <p:sp>
        <p:nvSpPr>
          <p:cNvPr id="47" name="CuadroTexto 46"/>
          <p:cNvSpPr txBox="1"/>
          <p:nvPr/>
        </p:nvSpPr>
        <p:spPr>
          <a:xfrm>
            <a:off x="4567699" y="2902778"/>
            <a:ext cx="1177822" cy="307777"/>
          </a:xfrm>
          <a:prstGeom prst="rect">
            <a:avLst/>
          </a:prstGeom>
          <a:noFill/>
        </p:spPr>
        <p:txBody>
          <a:bodyPr wrap="square" rtlCol="0">
            <a:spAutoFit/>
          </a:bodyPr>
          <a:lstStyle/>
          <a:p>
            <a:r>
              <a:rPr lang="es-ES" sz="1400" dirty="0" smtClean="0">
                <a:latin typeface="+mj-lt"/>
              </a:rPr>
              <a:t>TRADUCTOR</a:t>
            </a:r>
            <a:endParaRPr lang="es-ES" sz="1400" dirty="0">
              <a:latin typeface="+mj-lt"/>
            </a:endParaRPr>
          </a:p>
        </p:txBody>
      </p:sp>
      <p:sp>
        <p:nvSpPr>
          <p:cNvPr id="48" name="CuadroTexto 47"/>
          <p:cNvSpPr txBox="1"/>
          <p:nvPr/>
        </p:nvSpPr>
        <p:spPr>
          <a:xfrm>
            <a:off x="4568511" y="3405953"/>
            <a:ext cx="1177822" cy="307777"/>
          </a:xfrm>
          <a:prstGeom prst="rect">
            <a:avLst/>
          </a:prstGeom>
          <a:noFill/>
        </p:spPr>
        <p:txBody>
          <a:bodyPr wrap="square" rtlCol="0">
            <a:spAutoFit/>
          </a:bodyPr>
          <a:lstStyle/>
          <a:p>
            <a:r>
              <a:rPr lang="es-ES" sz="1400" dirty="0" smtClean="0">
                <a:latin typeface="+mj-lt"/>
              </a:rPr>
              <a:t>TRADUCTOR</a:t>
            </a:r>
            <a:endParaRPr lang="es-ES" sz="1400" dirty="0">
              <a:latin typeface="+mj-lt"/>
            </a:endParaRPr>
          </a:p>
        </p:txBody>
      </p:sp>
      <p:sp>
        <p:nvSpPr>
          <p:cNvPr id="49" name="CuadroTexto 48"/>
          <p:cNvSpPr txBox="1"/>
          <p:nvPr/>
        </p:nvSpPr>
        <p:spPr>
          <a:xfrm>
            <a:off x="4607902" y="5204851"/>
            <a:ext cx="1097416" cy="307777"/>
          </a:xfrm>
          <a:prstGeom prst="rect">
            <a:avLst/>
          </a:prstGeom>
          <a:noFill/>
        </p:spPr>
        <p:txBody>
          <a:bodyPr wrap="none" rtlCol="0">
            <a:spAutoFit/>
          </a:bodyPr>
          <a:lstStyle/>
          <a:p>
            <a:r>
              <a:rPr lang="es-ES" sz="1400" dirty="0" smtClean="0">
                <a:latin typeface="+mj-lt"/>
              </a:rPr>
              <a:t>TRADUCTOR</a:t>
            </a:r>
            <a:endParaRPr lang="es-ES" sz="1400" dirty="0">
              <a:latin typeface="+mj-lt"/>
            </a:endParaRPr>
          </a:p>
        </p:txBody>
      </p:sp>
      <p:sp>
        <p:nvSpPr>
          <p:cNvPr id="50" name="CuadroTexto 49"/>
          <p:cNvSpPr txBox="1"/>
          <p:nvPr/>
        </p:nvSpPr>
        <p:spPr>
          <a:xfrm>
            <a:off x="6179565" y="5446080"/>
            <a:ext cx="1097416" cy="307777"/>
          </a:xfrm>
          <a:prstGeom prst="rect">
            <a:avLst/>
          </a:prstGeom>
          <a:noFill/>
        </p:spPr>
        <p:txBody>
          <a:bodyPr wrap="none" rtlCol="0">
            <a:spAutoFit/>
          </a:bodyPr>
          <a:lstStyle/>
          <a:p>
            <a:r>
              <a:rPr lang="es-ES" sz="1400" dirty="0" smtClean="0">
                <a:latin typeface="+mj-lt"/>
              </a:rPr>
              <a:t>TRADUCTOR</a:t>
            </a:r>
            <a:endParaRPr lang="es-ES" sz="1400" dirty="0">
              <a:latin typeface="+mj-lt"/>
            </a:endParaRPr>
          </a:p>
        </p:txBody>
      </p:sp>
      <p:sp>
        <p:nvSpPr>
          <p:cNvPr id="51" name="Rectángulo 50"/>
          <p:cNvSpPr/>
          <p:nvPr/>
        </p:nvSpPr>
        <p:spPr>
          <a:xfrm>
            <a:off x="4485059" y="5763169"/>
            <a:ext cx="1343101" cy="523220"/>
          </a:xfrm>
          <a:prstGeom prst="rect">
            <a:avLst/>
          </a:prstGeom>
        </p:spPr>
        <p:txBody>
          <a:bodyPr wrap="square">
            <a:spAutoFit/>
          </a:bodyPr>
          <a:lstStyle/>
          <a:p>
            <a:pPr algn="ctr"/>
            <a:r>
              <a:rPr lang="es-ES" sz="1400" dirty="0">
                <a:latin typeface="+mj-lt"/>
              </a:rPr>
              <a:t>AGENCIA DE TRADUCCIÓN </a:t>
            </a:r>
          </a:p>
        </p:txBody>
      </p:sp>
      <p:sp>
        <p:nvSpPr>
          <p:cNvPr id="52" name="CuadroTexto 51"/>
          <p:cNvSpPr txBox="1"/>
          <p:nvPr/>
        </p:nvSpPr>
        <p:spPr>
          <a:xfrm>
            <a:off x="6090469" y="6239951"/>
            <a:ext cx="1238416" cy="461665"/>
          </a:xfrm>
          <a:prstGeom prst="rect">
            <a:avLst/>
          </a:prstGeom>
          <a:solidFill>
            <a:schemeClr val="accent4">
              <a:lumMod val="20000"/>
              <a:lumOff val="80000"/>
            </a:schemeClr>
          </a:solidFill>
          <a:ln>
            <a:solidFill>
              <a:srgbClr val="C00000"/>
            </a:solidFill>
          </a:ln>
          <a:effectLst>
            <a:outerShdw blurRad="50800" dist="38100" algn="l" rotWithShape="0">
              <a:prstClr val="black">
                <a:alpha val="40000"/>
              </a:prstClr>
            </a:outerShdw>
          </a:effectLst>
        </p:spPr>
        <p:txBody>
          <a:bodyPr wrap="none" rtlCol="0">
            <a:spAutoFit/>
          </a:bodyPr>
          <a:lstStyle/>
          <a:p>
            <a:pPr algn="ctr"/>
            <a:r>
              <a:rPr lang="es-ES" sz="1200" dirty="0" smtClean="0">
                <a:latin typeface="+mj-lt"/>
              </a:rPr>
              <a:t>TRADUCTOR/</a:t>
            </a:r>
          </a:p>
          <a:p>
            <a:pPr algn="ctr"/>
            <a:r>
              <a:rPr lang="es-ES" sz="1200" dirty="0" smtClean="0">
                <a:latin typeface="+mj-lt"/>
              </a:rPr>
              <a:t>MICRO-AGENCIA</a:t>
            </a:r>
          </a:p>
        </p:txBody>
      </p:sp>
      <p:cxnSp>
        <p:nvCxnSpPr>
          <p:cNvPr id="55" name="Conector recto de flecha 54"/>
          <p:cNvCxnSpPr>
            <a:stCxn id="24" idx="0"/>
          </p:cNvCxnSpPr>
          <p:nvPr/>
        </p:nvCxnSpPr>
        <p:spPr>
          <a:xfrm flipV="1">
            <a:off x="5745521" y="5753857"/>
            <a:ext cx="344948" cy="241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a:stCxn id="24" idx="0"/>
          </p:cNvCxnSpPr>
          <p:nvPr/>
        </p:nvCxnSpPr>
        <p:spPr>
          <a:xfrm>
            <a:off x="5745521" y="5995612"/>
            <a:ext cx="301752" cy="308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Llamada con línea 1 62"/>
          <p:cNvSpPr/>
          <p:nvPr/>
        </p:nvSpPr>
        <p:spPr>
          <a:xfrm>
            <a:off x="7757935" y="6330370"/>
            <a:ext cx="1038336" cy="311912"/>
          </a:xfrm>
          <a:prstGeom prst="borderCallout1">
            <a:avLst>
              <a:gd name="adj1" fmla="val 43202"/>
              <a:gd name="adj2" fmla="val -5227"/>
              <a:gd name="adj3" fmla="val 41979"/>
              <a:gd name="adj4" fmla="val -36333"/>
            </a:avLst>
          </a:prstGeom>
          <a:solidFill>
            <a:schemeClr val="accent6">
              <a:lumMod val="40000"/>
              <a:lumOff val="60000"/>
            </a:schemeClr>
          </a:solidFill>
          <a:ln>
            <a:solidFill>
              <a:srgbClr val="C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Rectángulo 63"/>
          <p:cNvSpPr/>
          <p:nvPr/>
        </p:nvSpPr>
        <p:spPr>
          <a:xfrm>
            <a:off x="7735704" y="6340388"/>
            <a:ext cx="1082797" cy="307777"/>
          </a:xfrm>
          <a:prstGeom prst="rect">
            <a:avLst/>
          </a:prstGeom>
        </p:spPr>
        <p:txBody>
          <a:bodyPr wrap="none">
            <a:spAutoFit/>
          </a:bodyPr>
          <a:lstStyle/>
          <a:p>
            <a:r>
              <a:rPr lang="es-ES" sz="1400" dirty="0">
                <a:latin typeface="+mj-lt"/>
              </a:rPr>
              <a:t>TRADUCTOR</a:t>
            </a:r>
          </a:p>
        </p:txBody>
      </p:sp>
      <p:sp>
        <p:nvSpPr>
          <p:cNvPr id="65" name="Elipse 64"/>
          <p:cNvSpPr/>
          <p:nvPr/>
        </p:nvSpPr>
        <p:spPr>
          <a:xfrm>
            <a:off x="412124" y="2774256"/>
            <a:ext cx="269149" cy="26903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Elipse 65"/>
          <p:cNvSpPr/>
          <p:nvPr/>
        </p:nvSpPr>
        <p:spPr>
          <a:xfrm>
            <a:off x="412123" y="4035001"/>
            <a:ext cx="269149" cy="26903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Elipse 66"/>
          <p:cNvSpPr/>
          <p:nvPr/>
        </p:nvSpPr>
        <p:spPr>
          <a:xfrm>
            <a:off x="436050" y="5396806"/>
            <a:ext cx="269149" cy="26903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CuadroTexto 67"/>
          <p:cNvSpPr txBox="1"/>
          <p:nvPr/>
        </p:nvSpPr>
        <p:spPr>
          <a:xfrm>
            <a:off x="408678" y="2763098"/>
            <a:ext cx="276038" cy="307777"/>
          </a:xfrm>
          <a:prstGeom prst="rect">
            <a:avLst/>
          </a:prstGeom>
          <a:noFill/>
        </p:spPr>
        <p:txBody>
          <a:bodyPr wrap="none" rtlCol="0">
            <a:spAutoFit/>
          </a:bodyPr>
          <a:lstStyle/>
          <a:p>
            <a:r>
              <a:rPr lang="es-ES" sz="1400" dirty="0" smtClean="0"/>
              <a:t>1</a:t>
            </a:r>
            <a:endParaRPr lang="es-ES" sz="1400" dirty="0"/>
          </a:p>
        </p:txBody>
      </p:sp>
      <p:sp>
        <p:nvSpPr>
          <p:cNvPr id="69" name="CuadroTexto 68"/>
          <p:cNvSpPr txBox="1"/>
          <p:nvPr/>
        </p:nvSpPr>
        <p:spPr>
          <a:xfrm>
            <a:off x="418113" y="4022017"/>
            <a:ext cx="276038" cy="307777"/>
          </a:xfrm>
          <a:prstGeom prst="rect">
            <a:avLst/>
          </a:prstGeom>
          <a:noFill/>
        </p:spPr>
        <p:txBody>
          <a:bodyPr wrap="none" rtlCol="0">
            <a:spAutoFit/>
          </a:bodyPr>
          <a:lstStyle/>
          <a:p>
            <a:r>
              <a:rPr lang="es-ES" sz="1400" dirty="0" smtClean="0"/>
              <a:t>2</a:t>
            </a:r>
            <a:endParaRPr lang="es-ES" sz="1400" dirty="0"/>
          </a:p>
        </p:txBody>
      </p:sp>
      <p:sp>
        <p:nvSpPr>
          <p:cNvPr id="70" name="CuadroTexto 69"/>
          <p:cNvSpPr txBox="1"/>
          <p:nvPr/>
        </p:nvSpPr>
        <p:spPr>
          <a:xfrm>
            <a:off x="448929" y="5395569"/>
            <a:ext cx="276038" cy="307777"/>
          </a:xfrm>
          <a:prstGeom prst="rect">
            <a:avLst/>
          </a:prstGeom>
          <a:noFill/>
        </p:spPr>
        <p:txBody>
          <a:bodyPr wrap="none" rtlCol="0">
            <a:spAutoFit/>
          </a:bodyPr>
          <a:lstStyle/>
          <a:p>
            <a:r>
              <a:rPr lang="es-ES" sz="1400" dirty="0" smtClean="0"/>
              <a:t>3</a:t>
            </a:r>
            <a:endParaRPr lang="es-ES" sz="1400" dirty="0"/>
          </a:p>
        </p:txBody>
      </p:sp>
      <p:pic>
        <p:nvPicPr>
          <p:cNvPr id="71" name="Imagen 70"/>
          <p:cNvPicPr>
            <a:picLocks noChangeAspect="1"/>
          </p:cNvPicPr>
          <p:nvPr/>
        </p:nvPicPr>
        <p:blipFill>
          <a:blip r:embed="rId2"/>
          <a:stretch>
            <a:fillRect/>
          </a:stretch>
        </p:blipFill>
        <p:spPr>
          <a:xfrm>
            <a:off x="7735704" y="220263"/>
            <a:ext cx="1266850" cy="269142"/>
          </a:xfrm>
          <a:prstGeom prst="rect">
            <a:avLst/>
          </a:prstGeom>
        </p:spPr>
      </p:pic>
    </p:spTree>
    <p:extLst>
      <p:ext uri="{BB962C8B-B14F-4D97-AF65-F5344CB8AC3E}">
        <p14:creationId xmlns:p14="http://schemas.microsoft.com/office/powerpoint/2010/main" val="156336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flipV="1">
            <a:off x="1320560" y="333193"/>
            <a:ext cx="376272" cy="397688"/>
          </a:xfrm>
          <a:prstGeom prst="roundRect">
            <a:avLst/>
          </a:prstGeom>
          <a:solidFill>
            <a:srgbClr val="069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3" name="Rectángulo 2"/>
          <p:cNvSpPr/>
          <p:nvPr/>
        </p:nvSpPr>
        <p:spPr>
          <a:xfrm>
            <a:off x="1320560" y="265586"/>
            <a:ext cx="6587253" cy="532903"/>
          </a:xfrm>
          <a:prstGeom prst="rect">
            <a:avLst/>
          </a:prstGeom>
        </p:spPr>
        <p:txBody>
          <a:bodyPr wrap="none">
            <a:spAutoFit/>
          </a:bodyPr>
          <a:lstStyle/>
          <a:p>
            <a:pPr>
              <a:lnSpc>
                <a:spcPct val="107000"/>
              </a:lnSpc>
              <a:spcAft>
                <a:spcPts val="800"/>
              </a:spcAft>
            </a:pPr>
            <a:r>
              <a:rPr lang="es-ES" sz="2800" b="1" u="sng" dirty="0" smtClean="0">
                <a:effectLst/>
                <a:latin typeface="Calibri" panose="020F0502020204030204" pitchFamily="34" charset="0"/>
                <a:ea typeface="Calibri" panose="020F0502020204030204" pitchFamily="34" charset="0"/>
                <a:cs typeface="Times New Roman" panose="02020603050405020304" pitchFamily="18" charset="0"/>
              </a:rPr>
              <a:t>2.- ¿Por qué se subcontratan traducciones?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03" y="850005"/>
            <a:ext cx="7644119" cy="6007995"/>
          </a:xfrm>
          <a:prstGeom prst="rect">
            <a:avLst/>
          </a:prstGeom>
        </p:spPr>
      </p:pic>
    </p:spTree>
    <p:extLst>
      <p:ext uri="{BB962C8B-B14F-4D97-AF65-F5344CB8AC3E}">
        <p14:creationId xmlns:p14="http://schemas.microsoft.com/office/powerpoint/2010/main" val="107147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92719" y="602624"/>
            <a:ext cx="3023713" cy="388696"/>
          </a:xfrm>
          <a:prstGeom prst="rect">
            <a:avLst/>
          </a:prstGeom>
        </p:spPr>
        <p:txBody>
          <a:bodyPr wrap="none">
            <a:spAutoFit/>
          </a:bodyPr>
          <a:lstStyle/>
          <a:p>
            <a:pPr>
              <a:lnSpc>
                <a:spcPct val="107000"/>
              </a:lnSpc>
              <a:spcAft>
                <a:spcPts val="800"/>
              </a:spcAft>
            </a:pPr>
            <a:r>
              <a:rPr lang="es-ES" b="1" u="sng" dirty="0" smtClean="0">
                <a:solidFill>
                  <a:srgbClr val="069814"/>
                </a:solidFill>
                <a:effectLst/>
                <a:latin typeface="Calibri" panose="020F0502020204030204" pitchFamily="34" charset="0"/>
                <a:ea typeface="Calibri" panose="020F0502020204030204" pitchFamily="34" charset="0"/>
                <a:cs typeface="Times New Roman" panose="02020603050405020304" pitchFamily="18" charset="0"/>
              </a:rPr>
              <a:t>2.1.- Motivos de las empresas</a:t>
            </a:r>
            <a:endParaRPr lang="es-ES" dirty="0">
              <a:solidFill>
                <a:srgbClr val="06981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972353" y="1331388"/>
            <a:ext cx="7405352" cy="553357"/>
          </a:xfrm>
          <a:prstGeom prst="rect">
            <a:avLst/>
          </a:prstGeom>
          <a:ln>
            <a:solidFill>
              <a:srgbClr val="069814"/>
            </a:solidFill>
          </a:ln>
        </p:spPr>
        <p:txBody>
          <a:bodyPr wrap="square">
            <a:spAutoFit/>
          </a:bodyPr>
          <a:lstStyle/>
          <a:p>
            <a:pPr algn="just">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Es habitual que las </a:t>
            </a:r>
            <a:r>
              <a:rPr lang="es-ES" sz="1400" b="1" u="sng" dirty="0" smtClean="0">
                <a:effectLst/>
                <a:latin typeface="+mj-lt"/>
                <a:ea typeface="Calibri" panose="020F0502020204030204" pitchFamily="34" charset="0"/>
                <a:cs typeface="Times New Roman" panose="02020603050405020304" pitchFamily="18" charset="0"/>
              </a:rPr>
              <a:t>empresas</a:t>
            </a:r>
            <a:r>
              <a:rPr lang="es-ES" sz="1400" dirty="0" smtClean="0">
                <a:effectLst/>
                <a:latin typeface="+mj-lt"/>
                <a:ea typeface="Calibri" panose="020F0502020204030204" pitchFamily="34" charset="0"/>
                <a:cs typeface="Times New Roman" panose="02020603050405020304" pitchFamily="18" charset="0"/>
              </a:rPr>
              <a:t> (clientes directos de servicios de traducción) subcontraten (a agencias de traducción) servicios de traducción por uno o más de los siguientes motivos:</a:t>
            </a:r>
            <a:endParaRPr lang="es-ES" sz="1400" dirty="0">
              <a:effectLst/>
              <a:latin typeface="+mj-lt"/>
              <a:ea typeface="Calibri" panose="020F0502020204030204" pitchFamily="34" charset="0"/>
              <a:cs typeface="Times New Roman" panose="02020603050405020304" pitchFamily="18" charset="0"/>
            </a:endParaRPr>
          </a:p>
        </p:txBody>
      </p:sp>
      <p:sp>
        <p:nvSpPr>
          <p:cNvPr id="6" name="CuadroTexto 5"/>
          <p:cNvSpPr txBox="1"/>
          <p:nvPr/>
        </p:nvSpPr>
        <p:spPr>
          <a:xfrm>
            <a:off x="746974" y="2224813"/>
            <a:ext cx="367048" cy="646331"/>
          </a:xfrm>
          <a:prstGeom prst="rect">
            <a:avLst/>
          </a:prstGeom>
          <a:noFill/>
        </p:spPr>
        <p:txBody>
          <a:bodyPr wrap="square" rtlCol="0">
            <a:spAutoFit/>
          </a:bodyPr>
          <a:lstStyle/>
          <a:p>
            <a:r>
              <a:rPr lang="es-ES" sz="3600" b="1" dirty="0" smtClean="0">
                <a:solidFill>
                  <a:srgbClr val="069814"/>
                </a:solidFill>
                <a:latin typeface="+mj-lt"/>
              </a:rPr>
              <a:t>1</a:t>
            </a:r>
            <a:endParaRPr lang="es-ES" sz="3600" b="1" dirty="0">
              <a:solidFill>
                <a:srgbClr val="069814"/>
              </a:solidFill>
              <a:latin typeface="+mj-lt"/>
            </a:endParaRPr>
          </a:p>
        </p:txBody>
      </p:sp>
      <p:sp>
        <p:nvSpPr>
          <p:cNvPr id="7" name="Rectángulo 6"/>
          <p:cNvSpPr/>
          <p:nvPr/>
        </p:nvSpPr>
        <p:spPr>
          <a:xfrm>
            <a:off x="1114022" y="2391653"/>
            <a:ext cx="7566338" cy="322845"/>
          </a:xfrm>
          <a:prstGeom prst="rect">
            <a:avLst/>
          </a:prstGeom>
        </p:spPr>
        <p:txBody>
          <a:bodyPr wrap="square">
            <a:spAutoFit/>
          </a:bodyPr>
          <a:lstStyle/>
          <a:p>
            <a:pPr>
              <a:lnSpc>
                <a:spcPct val="107000"/>
              </a:lnSpc>
              <a:spcAft>
                <a:spcPts val="800"/>
              </a:spcAft>
            </a:pPr>
            <a:r>
              <a:rPr lang="es-ES" sz="1400" b="1" u="sng" dirty="0" smtClean="0">
                <a:effectLst/>
                <a:latin typeface="+mj-lt"/>
                <a:ea typeface="Calibri" panose="020F0502020204030204" pitchFamily="34" charset="0"/>
                <a:cs typeface="Times New Roman" panose="02020603050405020304" pitchFamily="18" charset="0"/>
              </a:rPr>
              <a:t>Conocimiento del producto</a:t>
            </a:r>
            <a:r>
              <a:rPr lang="es-ES" sz="1400" b="1" dirty="0" smtClean="0">
                <a:effectLst/>
                <a:latin typeface="+mj-lt"/>
                <a:ea typeface="Calibri" panose="020F0502020204030204" pitchFamily="34" charset="0"/>
                <a:cs typeface="Times New Roman" panose="02020603050405020304" pitchFamily="18" charset="0"/>
              </a:rPr>
              <a:t>:</a:t>
            </a:r>
            <a:r>
              <a:rPr lang="es-ES" sz="1400" dirty="0" smtClean="0">
                <a:effectLst/>
                <a:latin typeface="+mj-lt"/>
                <a:ea typeface="Calibri" panose="020F0502020204030204" pitchFamily="34" charset="0"/>
                <a:cs typeface="Times New Roman" panose="02020603050405020304" pitchFamily="18" charset="0"/>
              </a:rPr>
              <a:t> la agencia es especialista en el producto y lo conoce mejor que el cliente;</a:t>
            </a:r>
            <a:endParaRPr lang="es-ES" sz="1400" dirty="0">
              <a:effectLst/>
              <a:latin typeface="+mj-lt"/>
              <a:ea typeface="Calibri" panose="020F0502020204030204" pitchFamily="34" charset="0"/>
              <a:cs typeface="Times New Roman" panose="02020603050405020304" pitchFamily="18" charset="0"/>
            </a:endParaRPr>
          </a:p>
        </p:txBody>
      </p:sp>
      <p:sp>
        <p:nvSpPr>
          <p:cNvPr id="8" name="CuadroTexto 7"/>
          <p:cNvSpPr txBox="1"/>
          <p:nvPr/>
        </p:nvSpPr>
        <p:spPr>
          <a:xfrm>
            <a:off x="746974" y="2871143"/>
            <a:ext cx="367048" cy="646331"/>
          </a:xfrm>
          <a:prstGeom prst="rect">
            <a:avLst/>
          </a:prstGeom>
          <a:noFill/>
        </p:spPr>
        <p:txBody>
          <a:bodyPr wrap="square" rtlCol="0">
            <a:spAutoFit/>
          </a:bodyPr>
          <a:lstStyle/>
          <a:p>
            <a:r>
              <a:rPr lang="es-ES" sz="3600" b="1" dirty="0">
                <a:solidFill>
                  <a:srgbClr val="069814"/>
                </a:solidFill>
                <a:latin typeface="+mj-lt"/>
              </a:rPr>
              <a:t>2</a:t>
            </a:r>
          </a:p>
        </p:txBody>
      </p:sp>
      <p:sp>
        <p:nvSpPr>
          <p:cNvPr id="9" name="Rectángulo 8"/>
          <p:cNvSpPr/>
          <p:nvPr/>
        </p:nvSpPr>
        <p:spPr>
          <a:xfrm>
            <a:off x="1114022" y="3033207"/>
            <a:ext cx="7566338" cy="322845"/>
          </a:xfrm>
          <a:prstGeom prst="rect">
            <a:avLst/>
          </a:prstGeom>
        </p:spPr>
        <p:txBody>
          <a:bodyPr wrap="square">
            <a:spAutoFit/>
          </a:bodyPr>
          <a:lstStyle/>
          <a:p>
            <a:pPr>
              <a:lnSpc>
                <a:spcPct val="107000"/>
              </a:lnSpc>
              <a:spcAft>
                <a:spcPts val="800"/>
              </a:spcAft>
            </a:pPr>
            <a:r>
              <a:rPr lang="es-ES" sz="1400" b="1" u="sng" dirty="0" smtClean="0">
                <a:effectLst/>
                <a:latin typeface="+mj-lt"/>
                <a:ea typeface="Calibri" panose="020F0502020204030204" pitchFamily="34" charset="0"/>
                <a:cs typeface="Times New Roman" panose="02020603050405020304" pitchFamily="18" charset="0"/>
              </a:rPr>
              <a:t>Falta de profesionales especializados en la empresa</a:t>
            </a:r>
            <a:r>
              <a:rPr lang="es-ES" sz="1400" b="1" dirty="0" smtClean="0">
                <a:effectLst/>
                <a:latin typeface="+mj-lt"/>
                <a:ea typeface="Calibri" panose="020F0502020204030204" pitchFamily="34" charset="0"/>
                <a:cs typeface="Times New Roman" panose="02020603050405020304" pitchFamily="18" charset="0"/>
              </a:rPr>
              <a:t>: </a:t>
            </a:r>
            <a:r>
              <a:rPr lang="es-ES" sz="1400" dirty="0" smtClean="0">
                <a:effectLst/>
                <a:latin typeface="+mj-lt"/>
                <a:ea typeface="Calibri" panose="020F0502020204030204" pitchFamily="34" charset="0"/>
                <a:cs typeface="Times New Roman" panose="02020603050405020304" pitchFamily="18" charset="0"/>
              </a:rPr>
              <a:t>la empresa no dispone de traductores propios;</a:t>
            </a:r>
            <a:endParaRPr lang="es-ES" sz="1400" dirty="0">
              <a:effectLst/>
              <a:latin typeface="+mj-lt"/>
              <a:ea typeface="Calibri" panose="020F0502020204030204" pitchFamily="34" charset="0"/>
              <a:cs typeface="Times New Roman" panose="02020603050405020304" pitchFamily="18" charset="0"/>
            </a:endParaRPr>
          </a:p>
        </p:txBody>
      </p:sp>
      <p:sp>
        <p:nvSpPr>
          <p:cNvPr id="10" name="CuadroTexto 9"/>
          <p:cNvSpPr txBox="1"/>
          <p:nvPr/>
        </p:nvSpPr>
        <p:spPr>
          <a:xfrm>
            <a:off x="746974" y="3517474"/>
            <a:ext cx="367048" cy="646331"/>
          </a:xfrm>
          <a:prstGeom prst="rect">
            <a:avLst/>
          </a:prstGeom>
          <a:noFill/>
        </p:spPr>
        <p:txBody>
          <a:bodyPr wrap="square" rtlCol="0">
            <a:spAutoFit/>
          </a:bodyPr>
          <a:lstStyle/>
          <a:p>
            <a:r>
              <a:rPr lang="es-ES" sz="3600" b="1" dirty="0" smtClean="0">
                <a:solidFill>
                  <a:srgbClr val="069814"/>
                </a:solidFill>
                <a:latin typeface="+mj-lt"/>
              </a:rPr>
              <a:t>3</a:t>
            </a:r>
            <a:endParaRPr lang="es-ES" sz="3600" b="1" dirty="0">
              <a:solidFill>
                <a:srgbClr val="069814"/>
              </a:solidFill>
              <a:latin typeface="+mj-lt"/>
            </a:endParaRPr>
          </a:p>
        </p:txBody>
      </p:sp>
      <p:sp>
        <p:nvSpPr>
          <p:cNvPr id="11" name="Rectángulo 10"/>
          <p:cNvSpPr/>
          <p:nvPr/>
        </p:nvSpPr>
        <p:spPr>
          <a:xfrm>
            <a:off x="1114022" y="3610447"/>
            <a:ext cx="7405352" cy="553357"/>
          </a:xfrm>
          <a:prstGeom prst="rect">
            <a:avLst/>
          </a:prstGeom>
        </p:spPr>
        <p:txBody>
          <a:bodyPr wrap="square">
            <a:spAutoFit/>
          </a:bodyPr>
          <a:lstStyle/>
          <a:p>
            <a:pPr>
              <a:lnSpc>
                <a:spcPct val="107000"/>
              </a:lnSpc>
              <a:spcAft>
                <a:spcPts val="800"/>
              </a:spcAft>
            </a:pPr>
            <a:r>
              <a:rPr lang="es-ES" sz="1400" b="1" u="sng" dirty="0" smtClean="0">
                <a:effectLst/>
                <a:latin typeface="+mj-lt"/>
                <a:ea typeface="Calibri" panose="020F0502020204030204" pitchFamily="34" charset="0"/>
                <a:cs typeface="Times New Roman" panose="02020603050405020304" pitchFamily="18" charset="0"/>
              </a:rPr>
              <a:t>Ahorro de costes</a:t>
            </a:r>
            <a:r>
              <a:rPr lang="es-ES" sz="1400" b="1" dirty="0" smtClean="0">
                <a:effectLst/>
                <a:latin typeface="+mj-lt"/>
                <a:ea typeface="Calibri" panose="020F0502020204030204" pitchFamily="34" charset="0"/>
                <a:cs typeface="Times New Roman" panose="02020603050405020304" pitchFamily="18" charset="0"/>
              </a:rPr>
              <a:t>:</a:t>
            </a:r>
            <a:r>
              <a:rPr lang="es-ES" sz="1400" dirty="0" smtClean="0">
                <a:effectLst/>
                <a:latin typeface="+mj-lt"/>
                <a:ea typeface="Calibri" panose="020F0502020204030204" pitchFamily="34" charset="0"/>
                <a:cs typeface="Times New Roman" panose="02020603050405020304" pitchFamily="18" charset="0"/>
              </a:rPr>
              <a:t> porque es más económico que el servicio se realice de forma externa (por el ahorro en contratación, en tiempo, en recursos físicos de la empresa, etc</a:t>
            </a:r>
            <a:r>
              <a:rPr lang="es-ES" sz="1400" dirty="0" smtClean="0">
                <a:effectLst/>
                <a:latin typeface="+mj-lt"/>
                <a:ea typeface="Calibri" panose="020F0502020204030204" pitchFamily="34" charset="0"/>
                <a:cs typeface="Times New Roman" panose="02020603050405020304" pitchFamily="18" charset="0"/>
              </a:rPr>
              <a:t>.);</a:t>
            </a:r>
            <a:endParaRPr lang="es-ES" sz="1400" dirty="0">
              <a:effectLst/>
              <a:latin typeface="+mj-lt"/>
              <a:ea typeface="Calibri" panose="020F0502020204030204" pitchFamily="34" charset="0"/>
              <a:cs typeface="Times New Roman" panose="02020603050405020304" pitchFamily="18" charset="0"/>
            </a:endParaRPr>
          </a:p>
        </p:txBody>
      </p:sp>
      <p:sp>
        <p:nvSpPr>
          <p:cNvPr id="12" name="CuadroTexto 11"/>
          <p:cNvSpPr txBox="1"/>
          <p:nvPr/>
        </p:nvSpPr>
        <p:spPr>
          <a:xfrm>
            <a:off x="746974" y="4176660"/>
            <a:ext cx="367048" cy="646331"/>
          </a:xfrm>
          <a:prstGeom prst="rect">
            <a:avLst/>
          </a:prstGeom>
          <a:noFill/>
        </p:spPr>
        <p:txBody>
          <a:bodyPr wrap="square" rtlCol="0">
            <a:spAutoFit/>
          </a:bodyPr>
          <a:lstStyle/>
          <a:p>
            <a:r>
              <a:rPr lang="es-ES" sz="3600" b="1" dirty="0">
                <a:solidFill>
                  <a:srgbClr val="069814"/>
                </a:solidFill>
                <a:latin typeface="+mj-lt"/>
              </a:rPr>
              <a:t>4</a:t>
            </a:r>
          </a:p>
        </p:txBody>
      </p:sp>
      <p:sp>
        <p:nvSpPr>
          <p:cNvPr id="13" name="Rectángulo 12"/>
          <p:cNvSpPr/>
          <p:nvPr/>
        </p:nvSpPr>
        <p:spPr>
          <a:xfrm>
            <a:off x="1114022" y="4305969"/>
            <a:ext cx="7405352" cy="1936428"/>
          </a:xfrm>
          <a:prstGeom prst="rect">
            <a:avLst/>
          </a:prstGeom>
        </p:spPr>
        <p:txBody>
          <a:bodyPr wrap="square">
            <a:spAutoFit/>
          </a:bodyPr>
          <a:lstStyle/>
          <a:p>
            <a:pPr algn="just">
              <a:lnSpc>
                <a:spcPct val="107000"/>
              </a:lnSpc>
              <a:spcAft>
                <a:spcPts val="800"/>
              </a:spcAft>
            </a:pPr>
            <a:r>
              <a:rPr lang="es-ES" sz="1400" b="1" u="sng" dirty="0" smtClean="0">
                <a:effectLst/>
                <a:latin typeface="+mj-lt"/>
                <a:ea typeface="Calibri" panose="020F0502020204030204" pitchFamily="34" charset="0"/>
                <a:cs typeface="Times New Roman" panose="02020603050405020304" pitchFamily="18" charset="0"/>
              </a:rPr>
              <a:t>Facilidad de encargar varios tipos de servicio a un solo proveedor (</a:t>
            </a:r>
            <a:r>
              <a:rPr lang="es-ES" sz="1400" b="1" i="1" u="sng" dirty="0" err="1" smtClean="0">
                <a:effectLst/>
                <a:latin typeface="+mj-lt"/>
                <a:ea typeface="Calibri" panose="020F0502020204030204" pitchFamily="34" charset="0"/>
                <a:cs typeface="Times New Roman" panose="02020603050405020304" pitchFamily="18" charset="0"/>
              </a:rPr>
              <a:t>one</a:t>
            </a:r>
            <a:r>
              <a:rPr lang="es-ES" sz="1400" b="1" i="1" u="sng" dirty="0" smtClean="0">
                <a:effectLst/>
                <a:latin typeface="+mj-lt"/>
                <a:ea typeface="Calibri" panose="020F0502020204030204" pitchFamily="34" charset="0"/>
                <a:cs typeface="Times New Roman" panose="02020603050405020304" pitchFamily="18" charset="0"/>
              </a:rPr>
              <a:t>-stop shop</a:t>
            </a:r>
            <a:r>
              <a:rPr lang="es-ES" sz="1400" b="1" u="sng" dirty="0" smtClean="0">
                <a:effectLst/>
                <a:latin typeface="+mj-lt"/>
                <a:ea typeface="Calibri" panose="020F0502020204030204" pitchFamily="34" charset="0"/>
                <a:cs typeface="Times New Roman" panose="02020603050405020304" pitchFamily="18" charset="0"/>
              </a:rPr>
              <a:t>)</a:t>
            </a:r>
            <a:r>
              <a:rPr lang="es-ES" sz="1400" b="1" dirty="0" smtClean="0">
                <a:effectLst/>
                <a:latin typeface="+mj-lt"/>
                <a:ea typeface="Calibri" panose="020F0502020204030204" pitchFamily="34" charset="0"/>
                <a:cs typeface="Times New Roman" panose="02020603050405020304" pitchFamily="18" charset="0"/>
              </a:rPr>
              <a:t>:</a:t>
            </a:r>
            <a:r>
              <a:rPr lang="es-ES" sz="1400" dirty="0" smtClean="0">
                <a:effectLst/>
                <a:latin typeface="+mj-lt"/>
                <a:ea typeface="Calibri" panose="020F0502020204030204" pitchFamily="34" charset="0"/>
                <a:cs typeface="Times New Roman" panose="02020603050405020304" pitchFamily="18" charset="0"/>
              </a:rPr>
              <a:t> Varios idiomas, traducción / interpretación, traducción jurada, etc. se encargan a un solo proveedor agencia en lugar de buscar un proveedor distinto para cada servicio. Esto supone un ahorro de costes, de tiempo y también supone (para la empresa) un comportamiento tendente a reducir riesgos ya que trabajar con múltiples proveedores / nuevos proveedores que no se conocen entraña varios tipos de riesgo: posible incumplimiento de plazos, potencial incumplimiento de condiciones de confidencialidad, desconocimiento del producto de la empresa, dificultades para facturar conforme a exigencias locales, etc.</a:t>
            </a:r>
            <a:endParaRPr lang="es-ES" sz="1400" dirty="0">
              <a:effectLst/>
              <a:latin typeface="+mj-lt"/>
              <a:ea typeface="Calibri" panose="020F0502020204030204" pitchFamily="34" charset="0"/>
              <a:cs typeface="Times New Roman" panose="02020603050405020304" pitchFamily="18" charset="0"/>
            </a:endParaRPr>
          </a:p>
        </p:txBody>
      </p:sp>
      <p:pic>
        <p:nvPicPr>
          <p:cNvPr id="14" name="Imagen 13"/>
          <p:cNvPicPr>
            <a:picLocks noChangeAspect="1"/>
          </p:cNvPicPr>
          <p:nvPr/>
        </p:nvPicPr>
        <p:blipFill>
          <a:blip r:embed="rId2"/>
          <a:stretch>
            <a:fillRect/>
          </a:stretch>
        </p:blipFill>
        <p:spPr>
          <a:xfrm>
            <a:off x="7735704" y="220263"/>
            <a:ext cx="1266850" cy="269142"/>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27" y="169378"/>
            <a:ext cx="793649" cy="617113"/>
          </a:xfrm>
          <a:prstGeom prst="rect">
            <a:avLst/>
          </a:prstGeom>
        </p:spPr>
      </p:pic>
    </p:spTree>
    <p:extLst>
      <p:ext uri="{BB962C8B-B14F-4D97-AF65-F5344CB8AC3E}">
        <p14:creationId xmlns:p14="http://schemas.microsoft.com/office/powerpoint/2010/main" val="428840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55099" y="401118"/>
            <a:ext cx="4209742" cy="388696"/>
          </a:xfrm>
          <a:prstGeom prst="rect">
            <a:avLst/>
          </a:prstGeom>
        </p:spPr>
        <p:txBody>
          <a:bodyPr wrap="none">
            <a:spAutoFit/>
          </a:bodyPr>
          <a:lstStyle/>
          <a:p>
            <a:pPr>
              <a:lnSpc>
                <a:spcPct val="107000"/>
              </a:lnSpc>
              <a:spcAft>
                <a:spcPts val="800"/>
              </a:spcAft>
            </a:pPr>
            <a:r>
              <a:rPr lang="es-ES" b="1" u="sng" dirty="0" smtClean="0">
                <a:solidFill>
                  <a:srgbClr val="069814"/>
                </a:solidFill>
                <a:effectLst/>
                <a:latin typeface="Calibri" panose="020F0502020204030204" pitchFamily="34" charset="0"/>
                <a:ea typeface="Calibri" panose="020F0502020204030204" pitchFamily="34" charset="0"/>
                <a:cs typeface="Times New Roman" panose="02020603050405020304" pitchFamily="18" charset="0"/>
              </a:rPr>
              <a:t>2.2. Motivos de las agencias de traducción</a:t>
            </a:r>
            <a:endParaRPr lang="es-ES" dirty="0">
              <a:solidFill>
                <a:srgbClr val="06981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31818" y="1253636"/>
            <a:ext cx="8744755" cy="783869"/>
          </a:xfrm>
          <a:prstGeom prst="rect">
            <a:avLst/>
          </a:prstGeom>
          <a:ln>
            <a:solidFill>
              <a:srgbClr val="069814"/>
            </a:solidFill>
          </a:ln>
        </p:spPr>
        <p:txBody>
          <a:bodyPr wrap="square">
            <a:spAutoFit/>
          </a:bodyPr>
          <a:lstStyle/>
          <a:p>
            <a:pPr algn="just">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En cuanto a las </a:t>
            </a:r>
            <a:r>
              <a:rPr lang="es-ES" sz="1400" b="1" u="sng" dirty="0" smtClean="0">
                <a:solidFill>
                  <a:srgbClr val="00B050"/>
                </a:solidFill>
                <a:effectLst/>
                <a:latin typeface="+mj-lt"/>
                <a:ea typeface="Calibri" panose="020F0502020204030204" pitchFamily="34" charset="0"/>
                <a:cs typeface="Times New Roman" panose="02020603050405020304" pitchFamily="18" charset="0"/>
              </a:rPr>
              <a:t>agencias</a:t>
            </a:r>
            <a:r>
              <a:rPr lang="es-ES" sz="1400" dirty="0" smtClean="0">
                <a:effectLst/>
                <a:latin typeface="+mj-lt"/>
                <a:ea typeface="Calibri" panose="020F0502020204030204" pitchFamily="34" charset="0"/>
                <a:cs typeface="Times New Roman" panose="02020603050405020304" pitchFamily="18" charset="0"/>
              </a:rPr>
              <a:t> (intermediarios de servicios de traducción), también es posible que, a su vez, subcontraten servicios a traductores o incluso a otras agencias. Los motivos más comunes para subcontratar servicios a un tercero o a una tercera empresa son:</a:t>
            </a:r>
            <a:endParaRPr lang="es-ES" sz="1400" dirty="0">
              <a:effectLst/>
              <a:latin typeface="+mj-lt"/>
              <a:ea typeface="Calibri" panose="020F0502020204030204" pitchFamily="34" charset="0"/>
              <a:cs typeface="Times New Roman" panose="02020603050405020304" pitchFamily="18" charset="0"/>
            </a:endParaRPr>
          </a:p>
        </p:txBody>
      </p:sp>
      <p:sp>
        <p:nvSpPr>
          <p:cNvPr id="4" name="Flecha abajo 3"/>
          <p:cNvSpPr/>
          <p:nvPr/>
        </p:nvSpPr>
        <p:spPr>
          <a:xfrm>
            <a:off x="1024944" y="2190625"/>
            <a:ext cx="206062" cy="450760"/>
          </a:xfrm>
          <a:prstGeom prst="downArrow">
            <a:avLst/>
          </a:prstGeom>
          <a:solidFill>
            <a:srgbClr val="0698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bajo 4"/>
          <p:cNvSpPr/>
          <p:nvPr/>
        </p:nvSpPr>
        <p:spPr>
          <a:xfrm>
            <a:off x="7860405" y="2190625"/>
            <a:ext cx="206062" cy="450760"/>
          </a:xfrm>
          <a:prstGeom prst="downArrow">
            <a:avLst/>
          </a:prstGeom>
          <a:solidFill>
            <a:srgbClr val="0698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bajo 5"/>
          <p:cNvSpPr/>
          <p:nvPr/>
        </p:nvSpPr>
        <p:spPr>
          <a:xfrm>
            <a:off x="3141908" y="2190625"/>
            <a:ext cx="206062" cy="450760"/>
          </a:xfrm>
          <a:prstGeom prst="downArrow">
            <a:avLst/>
          </a:prstGeom>
          <a:solidFill>
            <a:srgbClr val="0698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bajo 6"/>
          <p:cNvSpPr/>
          <p:nvPr/>
        </p:nvSpPr>
        <p:spPr>
          <a:xfrm>
            <a:off x="5353317" y="2190625"/>
            <a:ext cx="206062" cy="450760"/>
          </a:xfrm>
          <a:prstGeom prst="downArrow">
            <a:avLst/>
          </a:prstGeom>
          <a:solidFill>
            <a:srgbClr val="0698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105301" y="2700556"/>
            <a:ext cx="2251409" cy="1244893"/>
          </a:xfrm>
          <a:prstGeom prst="rect">
            <a:avLst/>
          </a:prstGeom>
        </p:spPr>
        <p:txBody>
          <a:bodyPr wrap="square">
            <a:spAutoFit/>
          </a:bodyPr>
          <a:lstStyle/>
          <a:p>
            <a:pPr algn="just">
              <a:lnSpc>
                <a:spcPct val="107000"/>
              </a:lnSpc>
              <a:spcAft>
                <a:spcPts val="800"/>
              </a:spcAft>
            </a:pPr>
            <a:r>
              <a:rPr lang="es-ES" sz="1400" b="1" dirty="0" smtClean="0">
                <a:effectLst/>
                <a:latin typeface="+mj-lt"/>
                <a:ea typeface="Calibri" panose="020F0502020204030204" pitchFamily="34" charset="0"/>
                <a:cs typeface="Times New Roman" panose="02020603050405020304" pitchFamily="18" charset="0"/>
              </a:rPr>
              <a:t>Poder ofrecer una mayor gama de servicios</a:t>
            </a:r>
            <a:r>
              <a:rPr lang="es-ES" sz="1400" dirty="0" smtClean="0">
                <a:effectLst/>
                <a:latin typeface="+mj-lt"/>
                <a:ea typeface="Calibri" panose="020F0502020204030204" pitchFamily="34" charset="0"/>
                <a:cs typeface="Times New Roman" panose="02020603050405020304" pitchFamily="18" charset="0"/>
              </a:rPr>
              <a:t> (diversos pares de idiomas, especialidades, tecnologías, etc.);</a:t>
            </a:r>
            <a:endParaRPr lang="es-ES" sz="1400" dirty="0">
              <a:effectLst/>
              <a:latin typeface="+mj-lt"/>
              <a:ea typeface="Calibri" panose="020F0502020204030204" pitchFamily="34" charset="0"/>
              <a:cs typeface="Times New Roman" panose="02020603050405020304" pitchFamily="18" charset="0"/>
            </a:endParaRPr>
          </a:p>
        </p:txBody>
      </p:sp>
      <p:sp>
        <p:nvSpPr>
          <p:cNvPr id="9" name="Rectángulo 8"/>
          <p:cNvSpPr/>
          <p:nvPr/>
        </p:nvSpPr>
        <p:spPr>
          <a:xfrm>
            <a:off x="2711001" y="2700556"/>
            <a:ext cx="1474632" cy="783869"/>
          </a:xfrm>
          <a:prstGeom prst="rect">
            <a:avLst/>
          </a:prstGeom>
        </p:spPr>
        <p:txBody>
          <a:bodyPr wrap="square">
            <a:spAutoFit/>
          </a:bodyPr>
          <a:lstStyle/>
          <a:p>
            <a:pPr algn="just">
              <a:lnSpc>
                <a:spcPct val="107000"/>
              </a:lnSpc>
              <a:spcAft>
                <a:spcPts val="800"/>
              </a:spcAft>
            </a:pPr>
            <a:r>
              <a:rPr lang="es-ES" sz="1400" b="1" dirty="0" smtClean="0">
                <a:effectLst/>
                <a:latin typeface="+mj-lt"/>
                <a:ea typeface="Calibri" panose="020F0502020204030204" pitchFamily="34" charset="0"/>
                <a:cs typeface="Times New Roman" panose="02020603050405020304" pitchFamily="18" charset="0"/>
              </a:rPr>
              <a:t>Ahorrar costes </a:t>
            </a:r>
            <a:r>
              <a:rPr lang="es-ES" sz="1400" dirty="0" smtClean="0">
                <a:effectLst/>
                <a:latin typeface="+mj-lt"/>
                <a:ea typeface="Calibri" panose="020F0502020204030204" pitchFamily="34" charset="0"/>
                <a:cs typeface="Times New Roman" panose="02020603050405020304" pitchFamily="18" charset="0"/>
              </a:rPr>
              <a:t>de contratación de trabajadores;</a:t>
            </a:r>
            <a:endParaRPr lang="es-ES" sz="1400" dirty="0">
              <a:effectLst/>
              <a:latin typeface="+mj-lt"/>
              <a:ea typeface="Calibri" panose="020F0502020204030204" pitchFamily="34" charset="0"/>
              <a:cs typeface="Times New Roman" panose="02020603050405020304" pitchFamily="18" charset="0"/>
            </a:endParaRPr>
          </a:p>
        </p:txBody>
      </p:sp>
      <p:sp>
        <p:nvSpPr>
          <p:cNvPr id="10" name="Rectángulo 9"/>
          <p:cNvSpPr/>
          <p:nvPr/>
        </p:nvSpPr>
        <p:spPr>
          <a:xfrm>
            <a:off x="4459970" y="2703563"/>
            <a:ext cx="2215990" cy="954107"/>
          </a:xfrm>
          <a:prstGeom prst="rect">
            <a:avLst/>
          </a:prstGeom>
        </p:spPr>
        <p:txBody>
          <a:bodyPr wrap="square">
            <a:spAutoFit/>
          </a:bodyPr>
          <a:lstStyle/>
          <a:p>
            <a:pPr algn="just"/>
            <a:r>
              <a:rPr lang="es-ES" sz="1400" b="1" dirty="0" smtClean="0">
                <a:effectLst/>
                <a:latin typeface="+mj-lt"/>
                <a:ea typeface="Calibri" panose="020F0502020204030204" pitchFamily="34" charset="0"/>
                <a:cs typeface="Times New Roman" panose="02020603050405020304" pitchFamily="18" charset="0"/>
              </a:rPr>
              <a:t>Poder ofrecer servicios de valor añadido: </a:t>
            </a:r>
            <a:r>
              <a:rPr lang="es-ES" sz="1400" dirty="0" smtClean="0">
                <a:effectLst/>
                <a:latin typeface="+mj-lt"/>
                <a:ea typeface="Calibri" panose="020F0502020204030204" pitchFamily="34" charset="0"/>
                <a:cs typeface="Times New Roman" panose="02020603050405020304" pitchFamily="18" charset="0"/>
              </a:rPr>
              <a:t>edición, diseño gráfico, peticiones especiales…</a:t>
            </a:r>
            <a:endParaRPr lang="es-ES" sz="1400" dirty="0">
              <a:latin typeface="+mj-lt"/>
            </a:endParaRPr>
          </a:p>
        </p:txBody>
      </p:sp>
      <p:sp>
        <p:nvSpPr>
          <p:cNvPr id="11" name="Rectángulo 10"/>
          <p:cNvSpPr/>
          <p:nvPr/>
        </p:nvSpPr>
        <p:spPr>
          <a:xfrm>
            <a:off x="6950298" y="2700556"/>
            <a:ext cx="2026276" cy="1244893"/>
          </a:xfrm>
          <a:prstGeom prst="rect">
            <a:avLst/>
          </a:prstGeom>
        </p:spPr>
        <p:txBody>
          <a:bodyPr wrap="square">
            <a:spAutoFit/>
          </a:bodyPr>
          <a:lstStyle/>
          <a:p>
            <a:pPr algn="just">
              <a:lnSpc>
                <a:spcPct val="107000"/>
              </a:lnSpc>
              <a:spcAft>
                <a:spcPts val="800"/>
              </a:spcAft>
            </a:pPr>
            <a:r>
              <a:rPr lang="es-ES" sz="1400" b="1" dirty="0" smtClean="0">
                <a:effectLst/>
                <a:latin typeface="+mj-lt"/>
                <a:ea typeface="Calibri" panose="020F0502020204030204" pitchFamily="34" charset="0"/>
                <a:cs typeface="Times New Roman" panose="02020603050405020304" pitchFamily="18" charset="0"/>
              </a:rPr>
              <a:t>Volumen.</a:t>
            </a:r>
            <a:r>
              <a:rPr lang="es-ES" sz="1400" dirty="0" smtClean="0">
                <a:effectLst/>
                <a:latin typeface="+mj-lt"/>
                <a:ea typeface="Calibri" panose="020F0502020204030204" pitchFamily="34" charset="0"/>
                <a:cs typeface="Times New Roman" panose="02020603050405020304" pitchFamily="18" charset="0"/>
              </a:rPr>
              <a:t> Poder aceptar un mayor volumen de trabajo, distribuyendo el trabajo entre varios proveedores.</a:t>
            </a:r>
            <a:endParaRPr lang="es-ES" sz="1400" dirty="0">
              <a:effectLst/>
              <a:latin typeface="+mj-lt"/>
              <a:ea typeface="Calibri" panose="020F0502020204030204" pitchFamily="34" charset="0"/>
              <a:cs typeface="Times New Roman" panose="02020603050405020304" pitchFamily="18" charset="0"/>
            </a:endParaRPr>
          </a:p>
        </p:txBody>
      </p:sp>
      <p:sp>
        <p:nvSpPr>
          <p:cNvPr id="13" name="Rectángulo 12"/>
          <p:cNvSpPr/>
          <p:nvPr/>
        </p:nvSpPr>
        <p:spPr>
          <a:xfrm>
            <a:off x="231819" y="4605817"/>
            <a:ext cx="8744755" cy="1567801"/>
          </a:xfrm>
          <a:prstGeom prst="rect">
            <a:avLst/>
          </a:prstGeom>
          <a:ln>
            <a:solidFill>
              <a:srgbClr val="069814"/>
            </a:solidFill>
          </a:ln>
        </p:spPr>
        <p:txBody>
          <a:bodyPr wrap="square">
            <a:spAutoFit/>
          </a:bodyPr>
          <a:lstStyle/>
          <a:p>
            <a:pPr algn="just">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Como hemos visto, las agencias de traducción no solo subcontratan o encargan traducciones a traductores </a:t>
            </a:r>
            <a:r>
              <a:rPr lang="es-ES" sz="1400" dirty="0" err="1" smtClean="0">
                <a:effectLst/>
                <a:latin typeface="+mj-lt"/>
                <a:ea typeface="Calibri" panose="020F0502020204030204" pitchFamily="34" charset="0"/>
                <a:cs typeface="Times New Roman" panose="02020603050405020304" pitchFamily="18" charset="0"/>
              </a:rPr>
              <a:t>freelance</a:t>
            </a:r>
            <a:r>
              <a:rPr lang="es-ES" sz="1400" dirty="0" smtClean="0">
                <a:effectLst/>
                <a:latin typeface="+mj-lt"/>
                <a:ea typeface="Calibri" panose="020F0502020204030204" pitchFamily="34" charset="0"/>
                <a:cs typeface="Times New Roman" panose="02020603050405020304" pitchFamily="18" charset="0"/>
              </a:rPr>
              <a:t> o autónomos sino que también pueden encargar la traducción a otra agencia de traducción o a una </a:t>
            </a:r>
            <a:r>
              <a:rPr lang="es-ES" sz="1400" dirty="0" err="1" smtClean="0">
                <a:effectLst/>
                <a:latin typeface="+mj-lt"/>
                <a:ea typeface="Calibri" panose="020F0502020204030204" pitchFamily="34" charset="0"/>
                <a:cs typeface="Times New Roman" panose="02020603050405020304" pitchFamily="18" charset="0"/>
              </a:rPr>
              <a:t>microagencia</a:t>
            </a:r>
            <a:r>
              <a:rPr lang="es-ES" sz="1400" dirty="0" smtClean="0">
                <a:effectLst/>
                <a:latin typeface="+mj-lt"/>
                <a:ea typeface="Calibri" panose="020F0502020204030204" pitchFamily="34" charset="0"/>
                <a:cs typeface="Times New Roman" panose="02020603050405020304" pitchFamily="18" charset="0"/>
              </a:rPr>
              <a:t> o a un traductor autónomo que actúa de intermediario (traductor en el rol de agencia).</a:t>
            </a:r>
          </a:p>
          <a:p>
            <a:pPr algn="just">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Un caso frecuente es el explicado en el punto 2 del gráfico, en el que una agencia extranjera subcontrata a una agencia española (agencia extranjera subcontrata a agencia local – en nuestro caso estamos hablando de “agencia española” como sinónimo de agencia local de un país X).</a:t>
            </a:r>
            <a:endParaRPr lang="es-ES" sz="1400" dirty="0">
              <a:effectLst/>
              <a:latin typeface="+mj-lt"/>
              <a:ea typeface="Calibri" panose="020F0502020204030204" pitchFamily="34" charset="0"/>
              <a:cs typeface="Times New Roman" panose="02020603050405020304" pitchFamily="18" charset="0"/>
            </a:endParaRPr>
          </a:p>
        </p:txBody>
      </p:sp>
      <p:pic>
        <p:nvPicPr>
          <p:cNvPr id="14" name="Imagen 13"/>
          <p:cNvPicPr>
            <a:picLocks noChangeAspect="1"/>
          </p:cNvPicPr>
          <p:nvPr/>
        </p:nvPicPr>
        <p:blipFill>
          <a:blip r:embed="rId2"/>
          <a:stretch>
            <a:fillRect/>
          </a:stretch>
        </p:blipFill>
        <p:spPr>
          <a:xfrm>
            <a:off x="7735704" y="220263"/>
            <a:ext cx="1266850" cy="269142"/>
          </a:xfrm>
          <a:prstGeom prst="rect">
            <a:avLst/>
          </a:prstGeom>
        </p:spPr>
      </p:pic>
    </p:spTree>
    <p:extLst>
      <p:ext uri="{BB962C8B-B14F-4D97-AF65-F5344CB8AC3E}">
        <p14:creationId xmlns:p14="http://schemas.microsoft.com/office/powerpoint/2010/main" val="196196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flipV="1">
            <a:off x="759853" y="255062"/>
            <a:ext cx="291711" cy="30831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437881" y="220847"/>
            <a:ext cx="8062175" cy="685059"/>
          </a:xfrm>
          <a:prstGeom prst="rect">
            <a:avLst/>
          </a:prstGeom>
        </p:spPr>
        <p:txBody>
          <a:bodyPr wrap="square">
            <a:spAutoFit/>
          </a:bodyPr>
          <a:lstStyle/>
          <a:p>
            <a:pPr algn="ct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3.- ¿Por qué una agencia extranjera subcontrata encargos de traducción a una agencia local de otro país?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96215" y="1102896"/>
            <a:ext cx="8628844" cy="1106778"/>
          </a:xfrm>
          <a:prstGeom prst="rect">
            <a:avLst/>
          </a:prstGeom>
          <a:ln>
            <a:solidFill>
              <a:schemeClr val="tx2">
                <a:lumMod val="60000"/>
                <a:lumOff val="40000"/>
              </a:schemeClr>
            </a:solidFill>
          </a:ln>
        </p:spPr>
        <p:txBody>
          <a:bodyPr wrap="square">
            <a:spAutoFit/>
          </a:bodyPr>
          <a:lstStyle/>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Normalmente busca una agencia en el país del idioma destino de la traducción para asegurarse de que la traducción sea de mejor calidad y más económica.</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Pongamos que una agencia alemana recibe un encargo en inglés &gt; español (variedad: castellano de España). Contratará a una agencia de España porque:</a:t>
            </a:r>
            <a:endParaRPr lang="es-ES" sz="1400" dirty="0">
              <a:effectLst/>
              <a:latin typeface="+mj-lt"/>
              <a:ea typeface="Calibri" panose="020F0502020204030204" pitchFamily="34" charset="0"/>
              <a:cs typeface="Times New Roman" panose="02020603050405020304" pitchFamily="18" charset="0"/>
            </a:endParaRPr>
          </a:p>
        </p:txBody>
      </p:sp>
      <p:sp>
        <p:nvSpPr>
          <p:cNvPr id="16" name="Lágrima 15"/>
          <p:cNvSpPr/>
          <p:nvPr/>
        </p:nvSpPr>
        <p:spPr>
          <a:xfrm>
            <a:off x="759853" y="2717442"/>
            <a:ext cx="171929" cy="180305"/>
          </a:xfrm>
          <a:prstGeom prst="teardrop">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931782" y="2530915"/>
            <a:ext cx="7590158" cy="553357"/>
          </a:xfrm>
          <a:prstGeom prst="rect">
            <a:avLst/>
          </a:prstGeom>
        </p:spPr>
        <p:txBody>
          <a:bodyPr wrap="square">
            <a:spAutoFit/>
          </a:bodyPr>
          <a:lstStyle/>
          <a:p>
            <a:pPr algn="just">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Se asegura de que la agencia contrata a personas nativas y de que el revisor de la traducción (normalmente pasará por algún tipo de revisión de la propia agencia) también sea nativo de ese idioma;</a:t>
            </a:r>
            <a:endParaRPr lang="es-ES" sz="1400" dirty="0">
              <a:effectLst/>
              <a:latin typeface="+mj-lt"/>
              <a:ea typeface="Calibri" panose="020F0502020204030204" pitchFamily="34" charset="0"/>
              <a:cs typeface="Times New Roman" panose="02020603050405020304" pitchFamily="18" charset="0"/>
            </a:endParaRPr>
          </a:p>
        </p:txBody>
      </p:sp>
      <p:sp>
        <p:nvSpPr>
          <p:cNvPr id="18" name="Lágrima 17"/>
          <p:cNvSpPr/>
          <p:nvPr/>
        </p:nvSpPr>
        <p:spPr>
          <a:xfrm>
            <a:off x="759853" y="3405515"/>
            <a:ext cx="171929" cy="180305"/>
          </a:xfrm>
          <a:prstGeom prst="teardrop">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931782" y="3208596"/>
            <a:ext cx="7590158" cy="783869"/>
          </a:xfrm>
          <a:prstGeom prst="rect">
            <a:avLst/>
          </a:prstGeom>
        </p:spPr>
        <p:txBody>
          <a:bodyPr wrap="square">
            <a:spAutoFit/>
          </a:bodyPr>
          <a:lstStyle/>
          <a:p>
            <a:pPr algn="just">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Ahorro de costes: en Alemania es una combinación poco frecuente pero en España es muy común esa combinación por lo que sale más económico contratar a un traductor EN &gt; ES en España que en Alemania.</a:t>
            </a:r>
            <a:endParaRPr lang="es-ES" sz="1400" dirty="0">
              <a:effectLst/>
              <a:latin typeface="+mj-lt"/>
              <a:ea typeface="Calibri" panose="020F0502020204030204" pitchFamily="34" charset="0"/>
              <a:cs typeface="Times New Roman" panose="02020603050405020304" pitchFamily="18" charset="0"/>
            </a:endParaRPr>
          </a:p>
        </p:txBody>
      </p:sp>
      <p:sp>
        <p:nvSpPr>
          <p:cNvPr id="20" name="Lágrima 19"/>
          <p:cNvSpPr/>
          <p:nvPr/>
        </p:nvSpPr>
        <p:spPr>
          <a:xfrm>
            <a:off x="759852" y="4967873"/>
            <a:ext cx="171929" cy="180305"/>
          </a:xfrm>
          <a:prstGeom prst="teardrop">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290743" y="4053460"/>
            <a:ext cx="8520551" cy="553357"/>
          </a:xfrm>
          <a:prstGeom prst="rect">
            <a:avLst/>
          </a:prstGeom>
          <a:ln>
            <a:solidFill>
              <a:schemeClr val="tx2">
                <a:lumMod val="60000"/>
                <a:lumOff val="40000"/>
              </a:schemeClr>
            </a:solidFill>
          </a:ln>
        </p:spPr>
        <p:txBody>
          <a:bodyPr wrap="square">
            <a:spAutoFit/>
          </a:bodyPr>
          <a:lstStyle/>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A veces puede ocurrir que una agencia contrate a un traductor local (en el caso expuesto: un traductor EN &gt; ES que resida en Alemania). Los principales motivos de preferir proveedores locales (incluso siendo más caros) son:</a:t>
            </a:r>
            <a:endParaRPr lang="es-ES" sz="1400" dirty="0">
              <a:effectLst/>
              <a:latin typeface="+mj-lt"/>
              <a:ea typeface="Calibri" panose="020F0502020204030204" pitchFamily="34" charset="0"/>
              <a:cs typeface="Times New Roman" panose="02020603050405020304" pitchFamily="18" charset="0"/>
            </a:endParaRPr>
          </a:p>
        </p:txBody>
      </p:sp>
      <p:sp>
        <p:nvSpPr>
          <p:cNvPr id="25" name="Rectángulo 24"/>
          <p:cNvSpPr/>
          <p:nvPr/>
        </p:nvSpPr>
        <p:spPr>
          <a:xfrm>
            <a:off x="931781" y="4896602"/>
            <a:ext cx="7470376" cy="322845"/>
          </a:xfrm>
          <a:prstGeom prst="rect">
            <a:avLst/>
          </a:prstGeom>
        </p:spPr>
        <p:txBody>
          <a:bodyPr wrap="square">
            <a:spAutoFit/>
          </a:bodyPr>
          <a:lstStyle/>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Barreras idiomáticas – el proveedor local se comunica perfectamente en el idioma del país;</a:t>
            </a:r>
            <a:endParaRPr lang="es-ES" sz="1400" dirty="0">
              <a:effectLst/>
              <a:latin typeface="+mj-lt"/>
              <a:ea typeface="Calibri" panose="020F0502020204030204" pitchFamily="34" charset="0"/>
              <a:cs typeface="Times New Roman" panose="02020603050405020304" pitchFamily="18" charset="0"/>
            </a:endParaRPr>
          </a:p>
        </p:txBody>
      </p:sp>
      <p:sp>
        <p:nvSpPr>
          <p:cNvPr id="26" name="Lágrima 25"/>
          <p:cNvSpPr/>
          <p:nvPr/>
        </p:nvSpPr>
        <p:spPr>
          <a:xfrm>
            <a:off x="759852" y="5535216"/>
            <a:ext cx="171929" cy="180305"/>
          </a:xfrm>
          <a:prstGeom prst="teardrop">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931781" y="5438842"/>
            <a:ext cx="7568275" cy="553357"/>
          </a:xfrm>
          <a:prstGeom prst="rect">
            <a:avLst/>
          </a:prstGeom>
        </p:spPr>
        <p:txBody>
          <a:bodyPr wrap="square">
            <a:spAutoFit/>
          </a:bodyPr>
          <a:lstStyle/>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Cuestiones fiscales o legislativas – mayor facilidad de emisión de facturas según la normativa concreta del país;</a:t>
            </a:r>
            <a:endParaRPr lang="es-ES" sz="1400" dirty="0">
              <a:effectLst/>
              <a:latin typeface="+mj-lt"/>
              <a:ea typeface="Calibri" panose="020F0502020204030204" pitchFamily="34" charset="0"/>
              <a:cs typeface="Times New Roman" panose="02020603050405020304" pitchFamily="18" charset="0"/>
            </a:endParaRPr>
          </a:p>
        </p:txBody>
      </p:sp>
      <p:sp>
        <p:nvSpPr>
          <p:cNvPr id="28" name="Lágrima 27"/>
          <p:cNvSpPr/>
          <p:nvPr/>
        </p:nvSpPr>
        <p:spPr>
          <a:xfrm>
            <a:off x="759852" y="6217815"/>
            <a:ext cx="171929" cy="180305"/>
          </a:xfrm>
          <a:prstGeom prst="teardrop">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p:cNvSpPr/>
          <p:nvPr/>
        </p:nvSpPr>
        <p:spPr>
          <a:xfrm>
            <a:off x="931781" y="6142826"/>
            <a:ext cx="7470376" cy="307777"/>
          </a:xfrm>
          <a:prstGeom prst="rect">
            <a:avLst/>
          </a:prstGeom>
        </p:spPr>
        <p:txBody>
          <a:bodyPr wrap="square">
            <a:spAutoFit/>
          </a:bodyPr>
          <a:lstStyle/>
          <a:p>
            <a:r>
              <a:rPr lang="es-ES" sz="1400" dirty="0" smtClean="0">
                <a:effectLst/>
                <a:latin typeface="+mj-lt"/>
                <a:ea typeface="Calibri" panose="020F0502020204030204" pitchFamily="34" charset="0"/>
                <a:cs typeface="Times New Roman" panose="02020603050405020304" pitchFamily="18" charset="0"/>
              </a:rPr>
              <a:t>Entiende las claves, usos y costumbres comerciales del país en cuestión.</a:t>
            </a:r>
            <a:endParaRPr lang="es-ES" sz="1400" dirty="0">
              <a:latin typeface="+mj-lt"/>
            </a:endParaRPr>
          </a:p>
        </p:txBody>
      </p:sp>
      <p:pic>
        <p:nvPicPr>
          <p:cNvPr id="22" name="Imagen 21"/>
          <p:cNvPicPr>
            <a:picLocks noChangeAspect="1"/>
          </p:cNvPicPr>
          <p:nvPr/>
        </p:nvPicPr>
        <p:blipFill>
          <a:blip r:embed="rId2"/>
          <a:stretch>
            <a:fillRect/>
          </a:stretch>
        </p:blipFill>
        <p:spPr>
          <a:xfrm>
            <a:off x="7452369" y="6332088"/>
            <a:ext cx="1266850" cy="269142"/>
          </a:xfrm>
          <a:prstGeom prst="rect">
            <a:avLst/>
          </a:prstGeom>
        </p:spPr>
      </p:pic>
    </p:spTree>
    <p:extLst>
      <p:ext uri="{BB962C8B-B14F-4D97-AF65-F5344CB8AC3E}">
        <p14:creationId xmlns:p14="http://schemas.microsoft.com/office/powerpoint/2010/main" val="419085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flipV="1">
            <a:off x="1870586" y="587529"/>
            <a:ext cx="335991" cy="3551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3" name="Rectángulo 2"/>
          <p:cNvSpPr/>
          <p:nvPr/>
        </p:nvSpPr>
        <p:spPr>
          <a:xfrm>
            <a:off x="1870586" y="530086"/>
            <a:ext cx="5558316" cy="532903"/>
          </a:xfrm>
          <a:prstGeom prst="rect">
            <a:avLst/>
          </a:prstGeom>
        </p:spPr>
        <p:txBody>
          <a:bodyPr wrap="none">
            <a:spAutoFit/>
          </a:bodyPr>
          <a:lstStyle/>
          <a:p>
            <a:pPr>
              <a:lnSpc>
                <a:spcPct val="107000"/>
              </a:lnSpc>
              <a:spcAft>
                <a:spcPts val="800"/>
              </a:spcAft>
            </a:pPr>
            <a:r>
              <a:rPr lang="es-ES" sz="2800" b="1" u="sng" dirty="0" smtClean="0">
                <a:effectLst/>
                <a:latin typeface="Calibri" panose="020F0502020204030204" pitchFamily="34" charset="0"/>
                <a:ea typeface="Calibri" panose="020F0502020204030204" pitchFamily="34" charset="0"/>
                <a:cs typeface="Times New Roman" panose="02020603050405020304" pitchFamily="18" charset="0"/>
              </a:rPr>
              <a:t>4.- Los traductores en rol de agencia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8807"/>
            <a:ext cx="9144000" cy="4898571"/>
          </a:xfrm>
          <a:prstGeom prst="rect">
            <a:avLst/>
          </a:prstGeom>
        </p:spPr>
      </p:pic>
    </p:spTree>
    <p:extLst>
      <p:ext uri="{BB962C8B-B14F-4D97-AF65-F5344CB8AC3E}">
        <p14:creationId xmlns:p14="http://schemas.microsoft.com/office/powerpoint/2010/main" val="35867919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TotalTime>
  <Words>1631</Words>
  <Application>Microsoft Office PowerPoint</Application>
  <PresentationFormat>Presentación en pantalla (4:3)</PresentationFormat>
  <Paragraphs>202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ji</dc:creator>
  <cp:lastModifiedBy>Leon Hunter</cp:lastModifiedBy>
  <cp:revision>93</cp:revision>
  <dcterms:created xsi:type="dcterms:W3CDTF">2015-01-23T17:30:49Z</dcterms:created>
  <dcterms:modified xsi:type="dcterms:W3CDTF">2015-02-06T23:17:30Z</dcterms:modified>
</cp:coreProperties>
</file>