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4" r:id="rId6"/>
    <p:sldId id="285" r:id="rId7"/>
    <p:sldId id="261" r:id="rId8"/>
    <p:sldId id="262" r:id="rId9"/>
    <p:sldId id="263" r:id="rId10"/>
    <p:sldId id="264" r:id="rId11"/>
    <p:sldId id="265" r:id="rId12"/>
    <p:sldId id="266" r:id="rId13"/>
    <p:sldId id="267" r:id="rId14"/>
    <p:sldId id="268" r:id="rId15"/>
    <p:sldId id="269" r:id="rId16"/>
    <p:sldId id="270" r:id="rId17"/>
    <p:sldId id="271" r:id="rId18"/>
    <p:sldId id="286" r:id="rId19"/>
    <p:sldId id="272" r:id="rId20"/>
    <p:sldId id="273" r:id="rId21"/>
    <p:sldId id="274" r:id="rId22"/>
    <p:sldId id="275" r:id="rId23"/>
    <p:sldId id="276" r:id="rId24"/>
    <p:sldId id="277" r:id="rId25"/>
    <p:sldId id="278" r:id="rId26"/>
    <p:sldId id="280" r:id="rId27"/>
    <p:sldId id="281" r:id="rId28"/>
    <p:sldId id="282" r:id="rId29"/>
    <p:sldId id="283" r:id="rId3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76C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4" autoAdjust="0"/>
    <p:restoredTop sz="94660"/>
  </p:normalViewPr>
  <p:slideViewPr>
    <p:cSldViewPr snapToGrid="0">
      <p:cViewPr varScale="1">
        <p:scale>
          <a:sx n="74" d="100"/>
          <a:sy n="74" d="100"/>
        </p:scale>
        <p:origin x="4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7E5FB-564A-4E49-A49C-D64AA01E0C0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AR"/>
        </a:p>
      </dgm:t>
    </dgm:pt>
    <dgm:pt modelId="{1A054134-5F08-4CD1-961B-A6737766F6A4}">
      <dgm:prSet phldrT="[Texto]" custT="1"/>
      <dgm:spPr>
        <a:solidFill>
          <a:srgbClr val="FF0000"/>
        </a:solidFill>
        <a:effectLst>
          <a:outerShdw blurRad="50800" dist="38100" algn="l" rotWithShape="0">
            <a:prstClr val="black">
              <a:alpha val="40000"/>
            </a:prstClr>
          </a:outerShdw>
        </a:effectLst>
      </dgm:spPr>
      <dgm:t>
        <a:bodyPr/>
        <a:lstStyle/>
        <a:p>
          <a:pPr algn="l"/>
          <a:endParaRPr lang="es-AR" sz="1600" dirty="0"/>
        </a:p>
      </dgm:t>
    </dgm:pt>
    <dgm:pt modelId="{F176B9AE-DF7C-4C6B-830E-D8CF21C83407}" type="parTrans" cxnId="{5F052AD3-8641-4B03-9A5C-D858C7C55358}">
      <dgm:prSet/>
      <dgm:spPr/>
      <dgm:t>
        <a:bodyPr/>
        <a:lstStyle/>
        <a:p>
          <a:endParaRPr lang="es-AR"/>
        </a:p>
      </dgm:t>
    </dgm:pt>
    <dgm:pt modelId="{9243181F-EFCE-4A78-B90A-ECAAEB1CFF08}" type="sibTrans" cxnId="{5F052AD3-8641-4B03-9A5C-D858C7C55358}">
      <dgm:prSet/>
      <dgm:spPr>
        <a:solidFill>
          <a:schemeClr val="accent6"/>
        </a:solidFill>
        <a:effectLst>
          <a:outerShdw blurRad="50800" dist="38100" dir="5400000" algn="t" rotWithShape="0">
            <a:prstClr val="black">
              <a:alpha val="40000"/>
            </a:prstClr>
          </a:outerShdw>
        </a:effectLst>
      </dgm:spPr>
      <dgm:t>
        <a:bodyPr/>
        <a:lstStyle/>
        <a:p>
          <a:endParaRPr lang="es-AR"/>
        </a:p>
      </dgm:t>
    </dgm:pt>
    <dgm:pt modelId="{4E2538C4-6ED7-4F54-B39F-2AECFE253C2D}">
      <dgm:prSet phldrT="[Texto]" custT="1"/>
      <dgm:spPr/>
      <dgm:t>
        <a:bodyPr/>
        <a:lstStyle/>
        <a:p>
          <a:r>
            <a:rPr lang="en-GB" sz="1600" b="1" dirty="0" smtClean="0"/>
            <a:t>EMPRESARIAL</a:t>
          </a:r>
          <a:endParaRPr lang="es-AR" sz="1600" dirty="0"/>
        </a:p>
      </dgm:t>
    </dgm:pt>
    <dgm:pt modelId="{A0C1CC06-5294-459B-89FD-D8065F2AA3E5}" type="parTrans" cxnId="{8B9E486E-71BE-41D4-A959-ED169972ADC2}">
      <dgm:prSet/>
      <dgm:spPr/>
      <dgm:t>
        <a:bodyPr/>
        <a:lstStyle/>
        <a:p>
          <a:endParaRPr lang="es-AR"/>
        </a:p>
      </dgm:t>
    </dgm:pt>
    <dgm:pt modelId="{83EFAC96-7593-437B-A680-09361C31F412}" type="sibTrans" cxnId="{8B9E486E-71BE-41D4-A959-ED169972ADC2}">
      <dgm:prSet/>
      <dgm:spPr/>
      <dgm:t>
        <a:bodyPr/>
        <a:lstStyle/>
        <a:p>
          <a:endParaRPr lang="es-AR"/>
        </a:p>
      </dgm:t>
    </dgm:pt>
    <dgm:pt modelId="{074F4A6A-C73A-46A9-BCDC-9762880E44B7}">
      <dgm:prSet phldrT="[Texto]" custT="1"/>
      <dgm:spPr>
        <a:solidFill>
          <a:schemeClr val="accent5">
            <a:lumMod val="75000"/>
          </a:schemeClr>
        </a:solidFill>
        <a:effectLst>
          <a:outerShdw blurRad="50800" dist="38100" dir="13500000" algn="br" rotWithShape="0">
            <a:prstClr val="black">
              <a:alpha val="40000"/>
            </a:prstClr>
          </a:outerShdw>
        </a:effectLst>
      </dgm:spPr>
      <dgm:t>
        <a:bodyPr/>
        <a:lstStyle/>
        <a:p>
          <a:r>
            <a:rPr lang="en-GB" sz="1400" b="1" dirty="0" err="1" smtClean="0">
              <a:solidFill>
                <a:schemeClr val="bg1"/>
              </a:solidFill>
            </a:rPr>
            <a:t>Plantilla</a:t>
          </a:r>
          <a:r>
            <a:rPr lang="en-GB" sz="1400" b="1" dirty="0" smtClean="0">
              <a:solidFill>
                <a:schemeClr val="bg1"/>
              </a:solidFill>
            </a:rPr>
            <a:t>:</a:t>
          </a:r>
        </a:p>
        <a:p>
          <a:r>
            <a:rPr lang="en-GB" sz="1400" b="1" dirty="0" smtClean="0">
              <a:solidFill>
                <a:schemeClr val="bg1"/>
              </a:solidFill>
            </a:rPr>
            <a:t>- </a:t>
          </a:r>
          <a:r>
            <a:rPr lang="en-GB" sz="1400" b="1" dirty="0" err="1" smtClean="0">
              <a:solidFill>
                <a:schemeClr val="bg1"/>
              </a:solidFill>
            </a:rPr>
            <a:t>Videojuegos</a:t>
          </a:r>
          <a:endParaRPr lang="en-GB" sz="1400" b="1" dirty="0" smtClean="0">
            <a:solidFill>
              <a:schemeClr val="bg1"/>
            </a:solidFill>
          </a:endParaRPr>
        </a:p>
        <a:p>
          <a:r>
            <a:rPr lang="en-GB" sz="1400" b="1" dirty="0" smtClean="0">
              <a:solidFill>
                <a:schemeClr val="bg1"/>
              </a:solidFill>
            </a:rPr>
            <a:t>- </a:t>
          </a:r>
          <a:r>
            <a:rPr lang="en-GB" sz="1400" b="1" dirty="0" err="1" smtClean="0">
              <a:solidFill>
                <a:schemeClr val="bg1"/>
              </a:solidFill>
            </a:rPr>
            <a:t>Despachos</a:t>
          </a:r>
          <a:r>
            <a:rPr lang="en-GB" sz="1400" b="1" dirty="0" smtClean="0">
              <a:solidFill>
                <a:schemeClr val="bg1"/>
              </a:solidFill>
            </a:rPr>
            <a:t> de </a:t>
          </a:r>
          <a:r>
            <a:rPr lang="en-GB" sz="1400" b="1" dirty="0" err="1" smtClean="0">
              <a:solidFill>
                <a:schemeClr val="bg1"/>
              </a:solidFill>
            </a:rPr>
            <a:t>abogados</a:t>
          </a:r>
          <a:endParaRPr lang="en-GB" sz="1400" b="1" dirty="0" smtClean="0">
            <a:solidFill>
              <a:schemeClr val="bg1"/>
            </a:solidFill>
          </a:endParaRPr>
        </a:p>
        <a:p>
          <a:r>
            <a:rPr lang="en-GB" sz="1400" b="1" dirty="0" smtClean="0">
              <a:solidFill>
                <a:schemeClr val="bg1"/>
              </a:solidFill>
            </a:rPr>
            <a:t>- </a:t>
          </a:r>
          <a:r>
            <a:rPr lang="en-GB" sz="1400" b="1" dirty="0" err="1" smtClean="0">
              <a:solidFill>
                <a:schemeClr val="bg1"/>
              </a:solidFill>
            </a:rPr>
            <a:t>Ingenierías</a:t>
          </a:r>
          <a:endParaRPr lang="en-GB" sz="1400" b="1" dirty="0" smtClean="0">
            <a:solidFill>
              <a:schemeClr val="bg1"/>
            </a:solidFill>
          </a:endParaRPr>
        </a:p>
        <a:p>
          <a:r>
            <a:rPr lang="en-GB" sz="1400" b="1" dirty="0" smtClean="0">
              <a:solidFill>
                <a:schemeClr val="bg1"/>
              </a:solidFill>
            </a:rPr>
            <a:t>- </a:t>
          </a:r>
          <a:r>
            <a:rPr lang="en-GB" sz="1400" b="1" dirty="0" err="1" smtClean="0">
              <a:solidFill>
                <a:schemeClr val="bg1"/>
              </a:solidFill>
            </a:rPr>
            <a:t>Auditoras</a:t>
          </a:r>
          <a:endParaRPr lang="en-GB" sz="1400" b="1" dirty="0" smtClean="0">
            <a:solidFill>
              <a:schemeClr val="bg1"/>
            </a:solidFill>
          </a:endParaRPr>
        </a:p>
        <a:p>
          <a:r>
            <a:rPr lang="en-GB" sz="1400" b="1" dirty="0" smtClean="0">
              <a:solidFill>
                <a:schemeClr val="bg1"/>
              </a:solidFill>
            </a:rPr>
            <a:t>- </a:t>
          </a:r>
          <a:r>
            <a:rPr lang="en-GB" sz="1400" b="1" dirty="0" err="1" smtClean="0">
              <a:solidFill>
                <a:schemeClr val="bg1"/>
              </a:solidFill>
            </a:rPr>
            <a:t>Bancos</a:t>
          </a:r>
          <a:endParaRPr lang="es-AR" sz="1400" dirty="0"/>
        </a:p>
      </dgm:t>
    </dgm:pt>
    <dgm:pt modelId="{BE934261-8B81-4C1E-AABF-AED2F3ABDB86}" type="parTrans" cxnId="{B87EAA56-AEDE-4E53-8480-F59D42C603A4}">
      <dgm:prSet/>
      <dgm:spPr/>
      <dgm:t>
        <a:bodyPr/>
        <a:lstStyle/>
        <a:p>
          <a:endParaRPr lang="es-AR"/>
        </a:p>
      </dgm:t>
    </dgm:pt>
    <dgm:pt modelId="{FB5B0EE5-DC5E-4D8A-AD8A-9142C6FDE0AF}" type="sibTrans" cxnId="{B87EAA56-AEDE-4E53-8480-F59D42C603A4}">
      <dgm:prSet/>
      <dgm:spPr>
        <a:solidFill>
          <a:schemeClr val="accent4"/>
        </a:solidFill>
        <a:effectLst>
          <a:outerShdw blurRad="50800" dist="38100" dir="8100000" algn="tr" rotWithShape="0">
            <a:prstClr val="black">
              <a:alpha val="40000"/>
            </a:prstClr>
          </a:outerShdw>
        </a:effectLst>
      </dgm:spPr>
      <dgm:t>
        <a:bodyPr/>
        <a:lstStyle/>
        <a:p>
          <a:endParaRPr lang="es-AR"/>
        </a:p>
      </dgm:t>
    </dgm:pt>
    <dgm:pt modelId="{67E9223D-AF21-4EA2-B30A-C216A4FA087C}">
      <dgm:prSet phldrT="[Texto]" custT="1"/>
      <dgm:spPr/>
      <dgm:t>
        <a:bodyPr/>
        <a:lstStyle/>
        <a:p>
          <a:r>
            <a:rPr lang="en-GB" sz="1600" b="1" dirty="0" smtClean="0"/>
            <a:t>TRADUCTORES EN EMPRESAS</a:t>
          </a:r>
          <a:endParaRPr lang="es-AR" sz="1600" dirty="0"/>
        </a:p>
      </dgm:t>
    </dgm:pt>
    <dgm:pt modelId="{C860F511-411C-493C-B2A4-0FDE18D9E49E}" type="parTrans" cxnId="{48ADC9C2-D44B-4605-B309-2ABFACD34935}">
      <dgm:prSet/>
      <dgm:spPr/>
      <dgm:t>
        <a:bodyPr/>
        <a:lstStyle/>
        <a:p>
          <a:endParaRPr lang="es-AR"/>
        </a:p>
      </dgm:t>
    </dgm:pt>
    <dgm:pt modelId="{C5CCE776-E063-48B0-A5DE-A597805C027D}" type="sibTrans" cxnId="{48ADC9C2-D44B-4605-B309-2ABFACD34935}">
      <dgm:prSet/>
      <dgm:spPr/>
      <dgm:t>
        <a:bodyPr/>
        <a:lstStyle/>
        <a:p>
          <a:endParaRPr lang="es-AR"/>
        </a:p>
      </dgm:t>
    </dgm:pt>
    <dgm:pt modelId="{42AB344C-B287-4C60-9FB7-170728B11515}">
      <dgm:prSet phldrT="[Texto]" custT="1"/>
      <dgm:spPr>
        <a:solidFill>
          <a:srgbClr val="00B0F0"/>
        </a:solidFill>
        <a:effectLst>
          <a:innerShdw blurRad="63500" dist="50800" dir="18900000">
            <a:prstClr val="black">
              <a:alpha val="50000"/>
            </a:prstClr>
          </a:innerShdw>
        </a:effectLst>
      </dgm:spPr>
      <dgm:t>
        <a:bodyPr/>
        <a:lstStyle/>
        <a:p>
          <a:pPr algn="l"/>
          <a:endParaRPr lang="es-AR" sz="1600" dirty="0"/>
        </a:p>
      </dgm:t>
    </dgm:pt>
    <dgm:pt modelId="{00FCC39E-275C-4DF8-A989-DBB5FA132EBA}" type="parTrans" cxnId="{962987EA-5D7D-4031-A82E-0F8935A67890}">
      <dgm:prSet/>
      <dgm:spPr/>
      <dgm:t>
        <a:bodyPr/>
        <a:lstStyle/>
        <a:p>
          <a:endParaRPr lang="es-AR"/>
        </a:p>
      </dgm:t>
    </dgm:pt>
    <dgm:pt modelId="{391DF38B-1A95-4631-984E-B2F62F9F4B32}" type="sibTrans" cxnId="{962987EA-5D7D-4031-A82E-0F8935A67890}">
      <dgm:prSet/>
      <dgm:spPr>
        <a:solidFill>
          <a:schemeClr val="accent2"/>
        </a:solidFill>
        <a:effectLst>
          <a:innerShdw blurRad="63500" dist="50800" dir="13500000">
            <a:prstClr val="black">
              <a:alpha val="50000"/>
            </a:prstClr>
          </a:innerShdw>
        </a:effectLst>
      </dgm:spPr>
      <dgm:t>
        <a:bodyPr/>
        <a:lstStyle/>
        <a:p>
          <a:endParaRPr lang="es-AR"/>
        </a:p>
      </dgm:t>
    </dgm:pt>
    <dgm:pt modelId="{3926448E-CFB7-4978-839F-F3C0EF9313BB}">
      <dgm:prSet phldrT="[Texto]" custT="1"/>
      <dgm:spPr/>
      <dgm:t>
        <a:bodyPr/>
        <a:lstStyle/>
        <a:p>
          <a:r>
            <a:rPr lang="en-GB" sz="1600" b="1" dirty="0" smtClean="0"/>
            <a:t>FUNCIONARIOS</a:t>
          </a:r>
          <a:endParaRPr lang="es-AR" sz="1600" dirty="0"/>
        </a:p>
      </dgm:t>
    </dgm:pt>
    <dgm:pt modelId="{BE65BB7C-22D0-4A70-9AE9-D7B92F81BDD2}" type="parTrans" cxnId="{77E0DF07-0179-4E89-BCF2-2A0F354CC7A0}">
      <dgm:prSet/>
      <dgm:spPr/>
      <dgm:t>
        <a:bodyPr/>
        <a:lstStyle/>
        <a:p>
          <a:endParaRPr lang="es-AR"/>
        </a:p>
      </dgm:t>
    </dgm:pt>
    <dgm:pt modelId="{212E0DD2-550F-46C0-AC34-37B4DF96F395}" type="sibTrans" cxnId="{77E0DF07-0179-4E89-BCF2-2A0F354CC7A0}">
      <dgm:prSet/>
      <dgm:spPr/>
      <dgm:t>
        <a:bodyPr/>
        <a:lstStyle/>
        <a:p>
          <a:endParaRPr lang="es-AR"/>
        </a:p>
      </dgm:t>
    </dgm:pt>
    <dgm:pt modelId="{014EF6B6-49BF-48B2-8DB1-A363565BA8F0}" type="pres">
      <dgm:prSet presAssocID="{CC17E5FB-564A-4E49-A49C-D64AA01E0C03}" presName="Name0" presStyleCnt="0">
        <dgm:presLayoutVars>
          <dgm:chMax/>
          <dgm:chPref/>
          <dgm:dir/>
          <dgm:animLvl val="lvl"/>
        </dgm:presLayoutVars>
      </dgm:prSet>
      <dgm:spPr/>
      <dgm:t>
        <a:bodyPr/>
        <a:lstStyle/>
        <a:p>
          <a:endParaRPr lang="es-AR"/>
        </a:p>
      </dgm:t>
    </dgm:pt>
    <dgm:pt modelId="{222D902E-EA82-4C13-9BD4-71FC96980E14}" type="pres">
      <dgm:prSet presAssocID="{1A054134-5F08-4CD1-961B-A6737766F6A4}" presName="composite" presStyleCnt="0"/>
      <dgm:spPr/>
    </dgm:pt>
    <dgm:pt modelId="{6D5461EB-9C8E-4BCF-A935-B5C23D59C2D8}" type="pres">
      <dgm:prSet presAssocID="{1A054134-5F08-4CD1-961B-A6737766F6A4}" presName="Parent1" presStyleLbl="node1" presStyleIdx="0" presStyleCnt="6">
        <dgm:presLayoutVars>
          <dgm:chMax val="1"/>
          <dgm:chPref val="1"/>
          <dgm:bulletEnabled val="1"/>
        </dgm:presLayoutVars>
      </dgm:prSet>
      <dgm:spPr/>
      <dgm:t>
        <a:bodyPr/>
        <a:lstStyle/>
        <a:p>
          <a:endParaRPr lang="es-AR"/>
        </a:p>
      </dgm:t>
    </dgm:pt>
    <dgm:pt modelId="{9129D2C9-1BC5-4B26-B9A8-677EBA5E8DA0}" type="pres">
      <dgm:prSet presAssocID="{1A054134-5F08-4CD1-961B-A6737766F6A4}" presName="Childtext1" presStyleLbl="revTx" presStyleIdx="0" presStyleCnt="3">
        <dgm:presLayoutVars>
          <dgm:chMax val="0"/>
          <dgm:chPref val="0"/>
          <dgm:bulletEnabled val="1"/>
        </dgm:presLayoutVars>
      </dgm:prSet>
      <dgm:spPr/>
      <dgm:t>
        <a:bodyPr/>
        <a:lstStyle/>
        <a:p>
          <a:endParaRPr lang="es-AR"/>
        </a:p>
      </dgm:t>
    </dgm:pt>
    <dgm:pt modelId="{2DEE6079-63C1-4175-9D6A-D8FE1520B547}" type="pres">
      <dgm:prSet presAssocID="{1A054134-5F08-4CD1-961B-A6737766F6A4}" presName="BalanceSpacing" presStyleCnt="0"/>
      <dgm:spPr/>
    </dgm:pt>
    <dgm:pt modelId="{BC35B110-AA0B-4E79-9983-667F1F9B2DE2}" type="pres">
      <dgm:prSet presAssocID="{1A054134-5F08-4CD1-961B-A6737766F6A4}" presName="BalanceSpacing1" presStyleCnt="0"/>
      <dgm:spPr/>
    </dgm:pt>
    <dgm:pt modelId="{98BD83F6-DF65-4691-8AAE-982D2336B7DC}" type="pres">
      <dgm:prSet presAssocID="{9243181F-EFCE-4A78-B90A-ECAAEB1CFF08}" presName="Accent1Text" presStyleLbl="node1" presStyleIdx="1" presStyleCnt="6" custLinFactNeighborY="0"/>
      <dgm:spPr/>
      <dgm:t>
        <a:bodyPr/>
        <a:lstStyle/>
        <a:p>
          <a:endParaRPr lang="es-AR"/>
        </a:p>
      </dgm:t>
    </dgm:pt>
    <dgm:pt modelId="{48C3BDAF-940D-4541-9FC5-59D2D4238A15}" type="pres">
      <dgm:prSet presAssocID="{9243181F-EFCE-4A78-B90A-ECAAEB1CFF08}" presName="spaceBetweenRectangles" presStyleCnt="0"/>
      <dgm:spPr/>
    </dgm:pt>
    <dgm:pt modelId="{47D53427-2F9D-464A-B12F-9D76C2F02B0F}" type="pres">
      <dgm:prSet presAssocID="{074F4A6A-C73A-46A9-BCDC-9762880E44B7}" presName="composite" presStyleCnt="0"/>
      <dgm:spPr/>
    </dgm:pt>
    <dgm:pt modelId="{A982A874-7892-4550-AAD7-4B5C7FB27475}" type="pres">
      <dgm:prSet presAssocID="{074F4A6A-C73A-46A9-BCDC-9762880E44B7}" presName="Parent1" presStyleLbl="node1" presStyleIdx="2" presStyleCnt="6">
        <dgm:presLayoutVars>
          <dgm:chMax val="1"/>
          <dgm:chPref val="1"/>
          <dgm:bulletEnabled val="1"/>
        </dgm:presLayoutVars>
      </dgm:prSet>
      <dgm:spPr/>
      <dgm:t>
        <a:bodyPr/>
        <a:lstStyle/>
        <a:p>
          <a:endParaRPr lang="es-AR"/>
        </a:p>
      </dgm:t>
    </dgm:pt>
    <dgm:pt modelId="{C4FBF6D2-92A6-47B4-9088-1BA26AC2C8AB}" type="pres">
      <dgm:prSet presAssocID="{074F4A6A-C73A-46A9-BCDC-9762880E44B7}" presName="Childtext1" presStyleLbl="revTx" presStyleIdx="1" presStyleCnt="3">
        <dgm:presLayoutVars>
          <dgm:chMax val="0"/>
          <dgm:chPref val="0"/>
          <dgm:bulletEnabled val="1"/>
        </dgm:presLayoutVars>
      </dgm:prSet>
      <dgm:spPr/>
      <dgm:t>
        <a:bodyPr/>
        <a:lstStyle/>
        <a:p>
          <a:endParaRPr lang="es-AR"/>
        </a:p>
      </dgm:t>
    </dgm:pt>
    <dgm:pt modelId="{381FC3A4-6153-4DB7-8124-1A64F87FA6CA}" type="pres">
      <dgm:prSet presAssocID="{074F4A6A-C73A-46A9-BCDC-9762880E44B7}" presName="BalanceSpacing" presStyleCnt="0"/>
      <dgm:spPr/>
    </dgm:pt>
    <dgm:pt modelId="{13338611-D24F-410F-A762-22B2B2E9E72D}" type="pres">
      <dgm:prSet presAssocID="{074F4A6A-C73A-46A9-BCDC-9762880E44B7}" presName="BalanceSpacing1" presStyleCnt="0"/>
      <dgm:spPr/>
    </dgm:pt>
    <dgm:pt modelId="{A0B471E5-731A-4434-9908-E373FB922352}" type="pres">
      <dgm:prSet presAssocID="{FB5B0EE5-DC5E-4D8A-AD8A-9142C6FDE0AF}" presName="Accent1Text" presStyleLbl="node1" presStyleIdx="3" presStyleCnt="6"/>
      <dgm:spPr/>
      <dgm:t>
        <a:bodyPr/>
        <a:lstStyle/>
        <a:p>
          <a:endParaRPr lang="es-AR"/>
        </a:p>
      </dgm:t>
    </dgm:pt>
    <dgm:pt modelId="{EB173291-F265-4792-BEBE-D10D274DB479}" type="pres">
      <dgm:prSet presAssocID="{FB5B0EE5-DC5E-4D8A-AD8A-9142C6FDE0AF}" presName="spaceBetweenRectangles" presStyleCnt="0"/>
      <dgm:spPr/>
    </dgm:pt>
    <dgm:pt modelId="{3C294190-A60D-429B-9E08-3EF5D793463F}" type="pres">
      <dgm:prSet presAssocID="{42AB344C-B287-4C60-9FB7-170728B11515}" presName="composite" presStyleCnt="0"/>
      <dgm:spPr/>
    </dgm:pt>
    <dgm:pt modelId="{273EC695-16C5-45AF-9147-99A5524C3710}" type="pres">
      <dgm:prSet presAssocID="{42AB344C-B287-4C60-9FB7-170728B11515}" presName="Parent1" presStyleLbl="node1" presStyleIdx="4" presStyleCnt="6">
        <dgm:presLayoutVars>
          <dgm:chMax val="1"/>
          <dgm:chPref val="1"/>
          <dgm:bulletEnabled val="1"/>
        </dgm:presLayoutVars>
      </dgm:prSet>
      <dgm:spPr/>
      <dgm:t>
        <a:bodyPr/>
        <a:lstStyle/>
        <a:p>
          <a:endParaRPr lang="es-AR"/>
        </a:p>
      </dgm:t>
    </dgm:pt>
    <dgm:pt modelId="{B2CFA878-6DA3-4CB8-96B5-9F6EA35A1C59}" type="pres">
      <dgm:prSet presAssocID="{42AB344C-B287-4C60-9FB7-170728B11515}" presName="Childtext1" presStyleLbl="revTx" presStyleIdx="2" presStyleCnt="3">
        <dgm:presLayoutVars>
          <dgm:chMax val="0"/>
          <dgm:chPref val="0"/>
          <dgm:bulletEnabled val="1"/>
        </dgm:presLayoutVars>
      </dgm:prSet>
      <dgm:spPr/>
      <dgm:t>
        <a:bodyPr/>
        <a:lstStyle/>
        <a:p>
          <a:endParaRPr lang="es-AR"/>
        </a:p>
      </dgm:t>
    </dgm:pt>
    <dgm:pt modelId="{087C7A53-F45E-40D3-AE56-D0F62A71FA48}" type="pres">
      <dgm:prSet presAssocID="{42AB344C-B287-4C60-9FB7-170728B11515}" presName="BalanceSpacing" presStyleCnt="0"/>
      <dgm:spPr/>
    </dgm:pt>
    <dgm:pt modelId="{1E7DD08B-99FC-4E78-9497-12B7F24391A5}" type="pres">
      <dgm:prSet presAssocID="{42AB344C-B287-4C60-9FB7-170728B11515}" presName="BalanceSpacing1" presStyleCnt="0"/>
      <dgm:spPr/>
    </dgm:pt>
    <dgm:pt modelId="{F9C5C1DA-F7CA-420E-8025-939D308DEF72}" type="pres">
      <dgm:prSet presAssocID="{391DF38B-1A95-4631-984E-B2F62F9F4B32}" presName="Accent1Text" presStyleLbl="node1" presStyleIdx="5" presStyleCnt="6"/>
      <dgm:spPr/>
      <dgm:t>
        <a:bodyPr/>
        <a:lstStyle/>
        <a:p>
          <a:endParaRPr lang="es-AR"/>
        </a:p>
      </dgm:t>
    </dgm:pt>
  </dgm:ptLst>
  <dgm:cxnLst>
    <dgm:cxn modelId="{8B9E486E-71BE-41D4-A959-ED169972ADC2}" srcId="{1A054134-5F08-4CD1-961B-A6737766F6A4}" destId="{4E2538C4-6ED7-4F54-B39F-2AECFE253C2D}" srcOrd="0" destOrd="0" parTransId="{A0C1CC06-5294-459B-89FD-D8065F2AA3E5}" sibTransId="{83EFAC96-7593-437B-A680-09361C31F412}"/>
    <dgm:cxn modelId="{962987EA-5D7D-4031-A82E-0F8935A67890}" srcId="{CC17E5FB-564A-4E49-A49C-D64AA01E0C03}" destId="{42AB344C-B287-4C60-9FB7-170728B11515}" srcOrd="2" destOrd="0" parTransId="{00FCC39E-275C-4DF8-A989-DBB5FA132EBA}" sibTransId="{391DF38B-1A95-4631-984E-B2F62F9F4B32}"/>
    <dgm:cxn modelId="{CA60E2C0-CD4D-437F-B3E7-9D74ABB7D52D}" type="presOf" srcId="{1A054134-5F08-4CD1-961B-A6737766F6A4}" destId="{6D5461EB-9C8E-4BCF-A935-B5C23D59C2D8}" srcOrd="0" destOrd="0" presId="urn:microsoft.com/office/officeart/2008/layout/AlternatingHexagons"/>
    <dgm:cxn modelId="{CFBFDCB8-E29B-4F29-B501-3A216EC425AA}" type="presOf" srcId="{3926448E-CFB7-4978-839F-F3C0EF9313BB}" destId="{B2CFA878-6DA3-4CB8-96B5-9F6EA35A1C59}" srcOrd="0" destOrd="0" presId="urn:microsoft.com/office/officeart/2008/layout/AlternatingHexagons"/>
    <dgm:cxn modelId="{DEF204BB-8CA8-498D-8517-239A5D2ECAA6}" type="presOf" srcId="{67E9223D-AF21-4EA2-B30A-C216A4FA087C}" destId="{C4FBF6D2-92A6-47B4-9088-1BA26AC2C8AB}" srcOrd="0" destOrd="0" presId="urn:microsoft.com/office/officeart/2008/layout/AlternatingHexagons"/>
    <dgm:cxn modelId="{6421E1E9-1B86-4E9C-85A9-B457DE349B5A}" type="presOf" srcId="{074F4A6A-C73A-46A9-BCDC-9762880E44B7}" destId="{A982A874-7892-4550-AAD7-4B5C7FB27475}" srcOrd="0" destOrd="0" presId="urn:microsoft.com/office/officeart/2008/layout/AlternatingHexagons"/>
    <dgm:cxn modelId="{568DDA6A-B031-49D5-B91D-034C1FD92389}" type="presOf" srcId="{4E2538C4-6ED7-4F54-B39F-2AECFE253C2D}" destId="{9129D2C9-1BC5-4B26-B9A8-677EBA5E8DA0}" srcOrd="0" destOrd="0" presId="urn:microsoft.com/office/officeart/2008/layout/AlternatingHexagons"/>
    <dgm:cxn modelId="{94410BC1-CFD1-4C49-8C8C-76A85AC95C0E}" type="presOf" srcId="{391DF38B-1A95-4631-984E-B2F62F9F4B32}" destId="{F9C5C1DA-F7CA-420E-8025-939D308DEF72}" srcOrd="0" destOrd="0" presId="urn:microsoft.com/office/officeart/2008/layout/AlternatingHexagons"/>
    <dgm:cxn modelId="{77E0DF07-0179-4E89-BCF2-2A0F354CC7A0}" srcId="{42AB344C-B287-4C60-9FB7-170728B11515}" destId="{3926448E-CFB7-4978-839F-F3C0EF9313BB}" srcOrd="0" destOrd="0" parTransId="{BE65BB7C-22D0-4A70-9AE9-D7B92F81BDD2}" sibTransId="{212E0DD2-550F-46C0-AC34-37B4DF96F395}"/>
    <dgm:cxn modelId="{26D044E8-CBFA-4A66-ADAB-67C399FF080E}" type="presOf" srcId="{42AB344C-B287-4C60-9FB7-170728B11515}" destId="{273EC695-16C5-45AF-9147-99A5524C3710}" srcOrd="0" destOrd="0" presId="urn:microsoft.com/office/officeart/2008/layout/AlternatingHexagons"/>
    <dgm:cxn modelId="{B87EAA56-AEDE-4E53-8480-F59D42C603A4}" srcId="{CC17E5FB-564A-4E49-A49C-D64AA01E0C03}" destId="{074F4A6A-C73A-46A9-BCDC-9762880E44B7}" srcOrd="1" destOrd="0" parTransId="{BE934261-8B81-4C1E-AABF-AED2F3ABDB86}" sibTransId="{FB5B0EE5-DC5E-4D8A-AD8A-9142C6FDE0AF}"/>
    <dgm:cxn modelId="{5F052AD3-8641-4B03-9A5C-D858C7C55358}" srcId="{CC17E5FB-564A-4E49-A49C-D64AA01E0C03}" destId="{1A054134-5F08-4CD1-961B-A6737766F6A4}" srcOrd="0" destOrd="0" parTransId="{F176B9AE-DF7C-4C6B-830E-D8CF21C83407}" sibTransId="{9243181F-EFCE-4A78-B90A-ECAAEB1CFF08}"/>
    <dgm:cxn modelId="{D26C4481-6B94-4D4A-9518-A337764CEEF1}" type="presOf" srcId="{FB5B0EE5-DC5E-4D8A-AD8A-9142C6FDE0AF}" destId="{A0B471E5-731A-4434-9908-E373FB922352}" srcOrd="0" destOrd="0" presId="urn:microsoft.com/office/officeart/2008/layout/AlternatingHexagons"/>
    <dgm:cxn modelId="{48ADC9C2-D44B-4605-B309-2ABFACD34935}" srcId="{074F4A6A-C73A-46A9-BCDC-9762880E44B7}" destId="{67E9223D-AF21-4EA2-B30A-C216A4FA087C}" srcOrd="0" destOrd="0" parTransId="{C860F511-411C-493C-B2A4-0FDE18D9E49E}" sibTransId="{C5CCE776-E063-48B0-A5DE-A597805C027D}"/>
    <dgm:cxn modelId="{BDE6E6BB-3F6D-4ED9-A169-5905A673E1AB}" type="presOf" srcId="{9243181F-EFCE-4A78-B90A-ECAAEB1CFF08}" destId="{98BD83F6-DF65-4691-8AAE-982D2336B7DC}" srcOrd="0" destOrd="0" presId="urn:microsoft.com/office/officeart/2008/layout/AlternatingHexagons"/>
    <dgm:cxn modelId="{FCE092A2-89BE-4679-BF43-34757608DA12}" type="presOf" srcId="{CC17E5FB-564A-4E49-A49C-D64AA01E0C03}" destId="{014EF6B6-49BF-48B2-8DB1-A363565BA8F0}" srcOrd="0" destOrd="0" presId="urn:microsoft.com/office/officeart/2008/layout/AlternatingHexagons"/>
    <dgm:cxn modelId="{8F0EEE33-F3F2-438A-A708-FF410D864C15}" type="presParOf" srcId="{014EF6B6-49BF-48B2-8DB1-A363565BA8F0}" destId="{222D902E-EA82-4C13-9BD4-71FC96980E14}" srcOrd="0" destOrd="0" presId="urn:microsoft.com/office/officeart/2008/layout/AlternatingHexagons"/>
    <dgm:cxn modelId="{25F69CA1-F824-418C-864E-28BA9967B770}" type="presParOf" srcId="{222D902E-EA82-4C13-9BD4-71FC96980E14}" destId="{6D5461EB-9C8E-4BCF-A935-B5C23D59C2D8}" srcOrd="0" destOrd="0" presId="urn:microsoft.com/office/officeart/2008/layout/AlternatingHexagons"/>
    <dgm:cxn modelId="{911EAB3D-3C62-44A7-8F1E-916F66160BBE}" type="presParOf" srcId="{222D902E-EA82-4C13-9BD4-71FC96980E14}" destId="{9129D2C9-1BC5-4B26-B9A8-677EBA5E8DA0}" srcOrd="1" destOrd="0" presId="urn:microsoft.com/office/officeart/2008/layout/AlternatingHexagons"/>
    <dgm:cxn modelId="{D69AE9FA-BE67-49CF-B8C0-4B2B13FEA2F8}" type="presParOf" srcId="{222D902E-EA82-4C13-9BD4-71FC96980E14}" destId="{2DEE6079-63C1-4175-9D6A-D8FE1520B547}" srcOrd="2" destOrd="0" presId="urn:microsoft.com/office/officeart/2008/layout/AlternatingHexagons"/>
    <dgm:cxn modelId="{894E5371-63BC-4402-8391-0F2ECE10A61D}" type="presParOf" srcId="{222D902E-EA82-4C13-9BD4-71FC96980E14}" destId="{BC35B110-AA0B-4E79-9983-667F1F9B2DE2}" srcOrd="3" destOrd="0" presId="urn:microsoft.com/office/officeart/2008/layout/AlternatingHexagons"/>
    <dgm:cxn modelId="{7D7A1624-309C-4095-BE46-1C17E8D51DCE}" type="presParOf" srcId="{222D902E-EA82-4C13-9BD4-71FC96980E14}" destId="{98BD83F6-DF65-4691-8AAE-982D2336B7DC}" srcOrd="4" destOrd="0" presId="urn:microsoft.com/office/officeart/2008/layout/AlternatingHexagons"/>
    <dgm:cxn modelId="{B81D697F-4FA9-4149-893B-7F2F355BAABA}" type="presParOf" srcId="{014EF6B6-49BF-48B2-8DB1-A363565BA8F0}" destId="{48C3BDAF-940D-4541-9FC5-59D2D4238A15}" srcOrd="1" destOrd="0" presId="urn:microsoft.com/office/officeart/2008/layout/AlternatingHexagons"/>
    <dgm:cxn modelId="{4FDF74F0-D891-4299-9063-29871ACB9378}" type="presParOf" srcId="{014EF6B6-49BF-48B2-8DB1-A363565BA8F0}" destId="{47D53427-2F9D-464A-B12F-9D76C2F02B0F}" srcOrd="2" destOrd="0" presId="urn:microsoft.com/office/officeart/2008/layout/AlternatingHexagons"/>
    <dgm:cxn modelId="{22858697-27B1-4131-AE30-71DBA1871020}" type="presParOf" srcId="{47D53427-2F9D-464A-B12F-9D76C2F02B0F}" destId="{A982A874-7892-4550-AAD7-4B5C7FB27475}" srcOrd="0" destOrd="0" presId="urn:microsoft.com/office/officeart/2008/layout/AlternatingHexagons"/>
    <dgm:cxn modelId="{D8E9FF17-C336-4EBB-9F9C-D7E0A429F019}" type="presParOf" srcId="{47D53427-2F9D-464A-B12F-9D76C2F02B0F}" destId="{C4FBF6D2-92A6-47B4-9088-1BA26AC2C8AB}" srcOrd="1" destOrd="0" presId="urn:microsoft.com/office/officeart/2008/layout/AlternatingHexagons"/>
    <dgm:cxn modelId="{A96F6726-551D-4402-B9BF-848DC29B024A}" type="presParOf" srcId="{47D53427-2F9D-464A-B12F-9D76C2F02B0F}" destId="{381FC3A4-6153-4DB7-8124-1A64F87FA6CA}" srcOrd="2" destOrd="0" presId="urn:microsoft.com/office/officeart/2008/layout/AlternatingHexagons"/>
    <dgm:cxn modelId="{E7B280EA-A927-4AE3-B7C8-D2EE44F23EF4}" type="presParOf" srcId="{47D53427-2F9D-464A-B12F-9D76C2F02B0F}" destId="{13338611-D24F-410F-A762-22B2B2E9E72D}" srcOrd="3" destOrd="0" presId="urn:microsoft.com/office/officeart/2008/layout/AlternatingHexagons"/>
    <dgm:cxn modelId="{0152B538-F4D8-45B7-BC0F-136CE82A17A7}" type="presParOf" srcId="{47D53427-2F9D-464A-B12F-9D76C2F02B0F}" destId="{A0B471E5-731A-4434-9908-E373FB922352}" srcOrd="4" destOrd="0" presId="urn:microsoft.com/office/officeart/2008/layout/AlternatingHexagons"/>
    <dgm:cxn modelId="{EEBDB891-6C8A-40BF-92AC-4C490D424E16}" type="presParOf" srcId="{014EF6B6-49BF-48B2-8DB1-A363565BA8F0}" destId="{EB173291-F265-4792-BEBE-D10D274DB479}" srcOrd="3" destOrd="0" presId="urn:microsoft.com/office/officeart/2008/layout/AlternatingHexagons"/>
    <dgm:cxn modelId="{9315490F-E6CB-4F55-B9BD-51E503F481A4}" type="presParOf" srcId="{014EF6B6-49BF-48B2-8DB1-A363565BA8F0}" destId="{3C294190-A60D-429B-9E08-3EF5D793463F}" srcOrd="4" destOrd="0" presId="urn:microsoft.com/office/officeart/2008/layout/AlternatingHexagons"/>
    <dgm:cxn modelId="{20197810-B9AD-4A43-9378-FB519437AA02}" type="presParOf" srcId="{3C294190-A60D-429B-9E08-3EF5D793463F}" destId="{273EC695-16C5-45AF-9147-99A5524C3710}" srcOrd="0" destOrd="0" presId="urn:microsoft.com/office/officeart/2008/layout/AlternatingHexagons"/>
    <dgm:cxn modelId="{B414A7ED-D239-4855-A16A-2D922CFF2145}" type="presParOf" srcId="{3C294190-A60D-429B-9E08-3EF5D793463F}" destId="{B2CFA878-6DA3-4CB8-96B5-9F6EA35A1C59}" srcOrd="1" destOrd="0" presId="urn:microsoft.com/office/officeart/2008/layout/AlternatingHexagons"/>
    <dgm:cxn modelId="{2B4C603B-CE3D-4024-8D3C-0D3F24E69515}" type="presParOf" srcId="{3C294190-A60D-429B-9E08-3EF5D793463F}" destId="{087C7A53-F45E-40D3-AE56-D0F62A71FA48}" srcOrd="2" destOrd="0" presId="urn:microsoft.com/office/officeart/2008/layout/AlternatingHexagons"/>
    <dgm:cxn modelId="{529A4F8D-358E-460D-AA29-C66134A5D7FB}" type="presParOf" srcId="{3C294190-A60D-429B-9E08-3EF5D793463F}" destId="{1E7DD08B-99FC-4E78-9497-12B7F24391A5}" srcOrd="3" destOrd="0" presId="urn:microsoft.com/office/officeart/2008/layout/AlternatingHexagons"/>
    <dgm:cxn modelId="{D62E2650-9FEC-46BD-B8AD-B3437BC29239}" type="presParOf" srcId="{3C294190-A60D-429B-9E08-3EF5D793463F}" destId="{F9C5C1DA-F7CA-420E-8025-939D308DEF72}" srcOrd="4" destOrd="0" presId="urn:microsoft.com/office/officeart/2008/layout/AlternatingHexagon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461EB-9C8E-4BCF-A935-B5C23D59C2D8}">
      <dsp:nvSpPr>
        <dsp:cNvPr id="0" name=""/>
        <dsp:cNvSpPr/>
      </dsp:nvSpPr>
      <dsp:spPr>
        <a:xfrm rot="5400000">
          <a:off x="3636226" y="144844"/>
          <a:ext cx="2189481" cy="1904849"/>
        </a:xfrm>
        <a:prstGeom prst="hexagon">
          <a:avLst>
            <a:gd name="adj" fmla="val 25000"/>
            <a:gd name="vf" fmla="val 115470"/>
          </a:avLst>
        </a:prstGeom>
        <a:solidFill>
          <a:srgbClr val="FF0000"/>
        </a:solidFill>
        <a:ln w="12700" cap="flat" cmpd="sng" algn="ctr">
          <a:solidFill>
            <a:schemeClr val="lt1">
              <a:hueOff val="0"/>
              <a:satOff val="0"/>
              <a:lumOff val="0"/>
              <a:alphaOff val="0"/>
            </a:schemeClr>
          </a:solidFill>
          <a:prstDash val="solid"/>
          <a:miter lim="800000"/>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s-AR" sz="1600" kern="1200" dirty="0"/>
        </a:p>
      </dsp:txBody>
      <dsp:txXfrm rot="-5400000">
        <a:off x="4075381" y="343722"/>
        <a:ext cx="1311171" cy="1507093"/>
      </dsp:txXfrm>
    </dsp:sp>
    <dsp:sp modelId="{9129D2C9-1BC5-4B26-B9A8-677EBA5E8DA0}">
      <dsp:nvSpPr>
        <dsp:cNvPr id="0" name=""/>
        <dsp:cNvSpPr/>
      </dsp:nvSpPr>
      <dsp:spPr>
        <a:xfrm>
          <a:off x="5741193" y="440424"/>
          <a:ext cx="2443461" cy="131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t>EMPRESARIAL</a:t>
          </a:r>
          <a:endParaRPr lang="es-AR" sz="1600" kern="1200" dirty="0"/>
        </a:p>
      </dsp:txBody>
      <dsp:txXfrm>
        <a:off x="5741193" y="440424"/>
        <a:ext cx="2443461" cy="1313689"/>
      </dsp:txXfrm>
    </dsp:sp>
    <dsp:sp modelId="{98BD83F6-DF65-4691-8AAE-982D2336B7DC}">
      <dsp:nvSpPr>
        <dsp:cNvPr id="0" name=""/>
        <dsp:cNvSpPr/>
      </dsp:nvSpPr>
      <dsp:spPr>
        <a:xfrm rot="5400000">
          <a:off x="1578989" y="144844"/>
          <a:ext cx="2189481" cy="1904849"/>
        </a:xfrm>
        <a:prstGeom prst="hexagon">
          <a:avLst>
            <a:gd name="adj" fmla="val 25000"/>
            <a:gd name="vf" fmla="val 115470"/>
          </a:avLst>
        </a:prstGeom>
        <a:solidFill>
          <a:schemeClr val="accent6"/>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AR" sz="3600" kern="1200"/>
        </a:p>
      </dsp:txBody>
      <dsp:txXfrm rot="-5400000">
        <a:off x="2018144" y="343722"/>
        <a:ext cx="1311171" cy="1507093"/>
      </dsp:txXfrm>
    </dsp:sp>
    <dsp:sp modelId="{A982A874-7892-4550-AAD7-4B5C7FB27475}">
      <dsp:nvSpPr>
        <dsp:cNvPr id="0" name=""/>
        <dsp:cNvSpPr/>
      </dsp:nvSpPr>
      <dsp:spPr>
        <a:xfrm rot="5400000">
          <a:off x="2603666" y="2003276"/>
          <a:ext cx="2189481" cy="1904849"/>
        </a:xfrm>
        <a:prstGeom prst="hexagon">
          <a:avLst>
            <a:gd name="adj" fmla="val 25000"/>
            <a:gd name="vf" fmla="val 1154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err="1" smtClean="0">
              <a:solidFill>
                <a:schemeClr val="bg1"/>
              </a:solidFill>
            </a:rPr>
            <a:t>Plantilla</a:t>
          </a:r>
          <a:r>
            <a:rPr lang="en-GB" sz="1400" b="1" kern="1200" dirty="0" smtClean="0">
              <a:solidFill>
                <a:schemeClr val="bg1"/>
              </a:solidFill>
            </a:rPr>
            <a:t>:</a:t>
          </a:r>
        </a:p>
        <a:p>
          <a:pPr lvl="0" algn="ctr" defTabSz="622300">
            <a:lnSpc>
              <a:spcPct val="90000"/>
            </a:lnSpc>
            <a:spcBef>
              <a:spcPct val="0"/>
            </a:spcBef>
            <a:spcAft>
              <a:spcPct val="35000"/>
            </a:spcAft>
          </a:pPr>
          <a:r>
            <a:rPr lang="en-GB" sz="1400" b="1" kern="1200" dirty="0" smtClean="0">
              <a:solidFill>
                <a:schemeClr val="bg1"/>
              </a:solidFill>
            </a:rPr>
            <a:t>- </a:t>
          </a:r>
          <a:r>
            <a:rPr lang="en-GB" sz="1400" b="1" kern="1200" dirty="0" err="1" smtClean="0">
              <a:solidFill>
                <a:schemeClr val="bg1"/>
              </a:solidFill>
            </a:rPr>
            <a:t>Videojuegos</a:t>
          </a:r>
          <a:endParaRPr lang="en-GB" sz="1400" b="1" kern="1200" dirty="0" smtClean="0">
            <a:solidFill>
              <a:schemeClr val="bg1"/>
            </a:solidFill>
          </a:endParaRPr>
        </a:p>
        <a:p>
          <a:pPr lvl="0" algn="ctr" defTabSz="622300">
            <a:lnSpc>
              <a:spcPct val="90000"/>
            </a:lnSpc>
            <a:spcBef>
              <a:spcPct val="0"/>
            </a:spcBef>
            <a:spcAft>
              <a:spcPct val="35000"/>
            </a:spcAft>
          </a:pPr>
          <a:r>
            <a:rPr lang="en-GB" sz="1400" b="1" kern="1200" dirty="0" smtClean="0">
              <a:solidFill>
                <a:schemeClr val="bg1"/>
              </a:solidFill>
            </a:rPr>
            <a:t>- </a:t>
          </a:r>
          <a:r>
            <a:rPr lang="en-GB" sz="1400" b="1" kern="1200" dirty="0" err="1" smtClean="0">
              <a:solidFill>
                <a:schemeClr val="bg1"/>
              </a:solidFill>
            </a:rPr>
            <a:t>Despachos</a:t>
          </a:r>
          <a:r>
            <a:rPr lang="en-GB" sz="1400" b="1" kern="1200" dirty="0" smtClean="0">
              <a:solidFill>
                <a:schemeClr val="bg1"/>
              </a:solidFill>
            </a:rPr>
            <a:t> de </a:t>
          </a:r>
          <a:r>
            <a:rPr lang="en-GB" sz="1400" b="1" kern="1200" dirty="0" err="1" smtClean="0">
              <a:solidFill>
                <a:schemeClr val="bg1"/>
              </a:solidFill>
            </a:rPr>
            <a:t>abogados</a:t>
          </a:r>
          <a:endParaRPr lang="en-GB" sz="1400" b="1" kern="1200" dirty="0" smtClean="0">
            <a:solidFill>
              <a:schemeClr val="bg1"/>
            </a:solidFill>
          </a:endParaRPr>
        </a:p>
        <a:p>
          <a:pPr lvl="0" algn="ctr" defTabSz="622300">
            <a:lnSpc>
              <a:spcPct val="90000"/>
            </a:lnSpc>
            <a:spcBef>
              <a:spcPct val="0"/>
            </a:spcBef>
            <a:spcAft>
              <a:spcPct val="35000"/>
            </a:spcAft>
          </a:pPr>
          <a:r>
            <a:rPr lang="en-GB" sz="1400" b="1" kern="1200" dirty="0" smtClean="0">
              <a:solidFill>
                <a:schemeClr val="bg1"/>
              </a:solidFill>
            </a:rPr>
            <a:t>- </a:t>
          </a:r>
          <a:r>
            <a:rPr lang="en-GB" sz="1400" b="1" kern="1200" dirty="0" err="1" smtClean="0">
              <a:solidFill>
                <a:schemeClr val="bg1"/>
              </a:solidFill>
            </a:rPr>
            <a:t>Ingenierías</a:t>
          </a:r>
          <a:endParaRPr lang="en-GB" sz="1400" b="1" kern="1200" dirty="0" smtClean="0">
            <a:solidFill>
              <a:schemeClr val="bg1"/>
            </a:solidFill>
          </a:endParaRPr>
        </a:p>
        <a:p>
          <a:pPr lvl="0" algn="ctr" defTabSz="622300">
            <a:lnSpc>
              <a:spcPct val="90000"/>
            </a:lnSpc>
            <a:spcBef>
              <a:spcPct val="0"/>
            </a:spcBef>
            <a:spcAft>
              <a:spcPct val="35000"/>
            </a:spcAft>
          </a:pPr>
          <a:r>
            <a:rPr lang="en-GB" sz="1400" b="1" kern="1200" dirty="0" smtClean="0">
              <a:solidFill>
                <a:schemeClr val="bg1"/>
              </a:solidFill>
            </a:rPr>
            <a:t>- </a:t>
          </a:r>
          <a:r>
            <a:rPr lang="en-GB" sz="1400" b="1" kern="1200" dirty="0" err="1" smtClean="0">
              <a:solidFill>
                <a:schemeClr val="bg1"/>
              </a:solidFill>
            </a:rPr>
            <a:t>Auditoras</a:t>
          </a:r>
          <a:endParaRPr lang="en-GB" sz="1400" b="1" kern="1200" dirty="0" smtClean="0">
            <a:solidFill>
              <a:schemeClr val="bg1"/>
            </a:solidFill>
          </a:endParaRPr>
        </a:p>
        <a:p>
          <a:pPr lvl="0" algn="ctr" defTabSz="622300">
            <a:lnSpc>
              <a:spcPct val="90000"/>
            </a:lnSpc>
            <a:spcBef>
              <a:spcPct val="0"/>
            </a:spcBef>
            <a:spcAft>
              <a:spcPct val="35000"/>
            </a:spcAft>
          </a:pPr>
          <a:r>
            <a:rPr lang="en-GB" sz="1400" b="1" kern="1200" dirty="0" smtClean="0">
              <a:solidFill>
                <a:schemeClr val="bg1"/>
              </a:solidFill>
            </a:rPr>
            <a:t>- </a:t>
          </a:r>
          <a:r>
            <a:rPr lang="en-GB" sz="1400" b="1" kern="1200" dirty="0" err="1" smtClean="0">
              <a:solidFill>
                <a:schemeClr val="bg1"/>
              </a:solidFill>
            </a:rPr>
            <a:t>Bancos</a:t>
          </a:r>
          <a:endParaRPr lang="es-AR" sz="1400" kern="1200" dirty="0"/>
        </a:p>
      </dsp:txBody>
      <dsp:txXfrm rot="-5400000">
        <a:off x="3042821" y="2202154"/>
        <a:ext cx="1311171" cy="1507093"/>
      </dsp:txXfrm>
    </dsp:sp>
    <dsp:sp modelId="{C4FBF6D2-92A6-47B4-9088-1BA26AC2C8AB}">
      <dsp:nvSpPr>
        <dsp:cNvPr id="0" name=""/>
        <dsp:cNvSpPr/>
      </dsp:nvSpPr>
      <dsp:spPr>
        <a:xfrm>
          <a:off x="302521" y="2298856"/>
          <a:ext cx="2364640" cy="131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n-GB" sz="1600" b="1" kern="1200" dirty="0" smtClean="0"/>
            <a:t>TRADUCTORES EN EMPRESAS</a:t>
          </a:r>
          <a:endParaRPr lang="es-AR" sz="1600" kern="1200" dirty="0"/>
        </a:p>
      </dsp:txBody>
      <dsp:txXfrm>
        <a:off x="302521" y="2298856"/>
        <a:ext cx="2364640" cy="1313689"/>
      </dsp:txXfrm>
    </dsp:sp>
    <dsp:sp modelId="{A0B471E5-731A-4434-9908-E373FB922352}">
      <dsp:nvSpPr>
        <dsp:cNvPr id="0" name=""/>
        <dsp:cNvSpPr/>
      </dsp:nvSpPr>
      <dsp:spPr>
        <a:xfrm rot="5400000">
          <a:off x="4660903" y="2003276"/>
          <a:ext cx="2189481" cy="1904849"/>
        </a:xfrm>
        <a:prstGeom prst="hexagon">
          <a:avLst>
            <a:gd name="adj" fmla="val 25000"/>
            <a:gd name="vf" fmla="val 115470"/>
          </a:avLst>
        </a:prstGeom>
        <a:solidFill>
          <a:schemeClr val="accent4"/>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AR" sz="3600" kern="1200"/>
        </a:p>
      </dsp:txBody>
      <dsp:txXfrm rot="-5400000">
        <a:off x="5100058" y="2202154"/>
        <a:ext cx="1311171" cy="1507093"/>
      </dsp:txXfrm>
    </dsp:sp>
    <dsp:sp modelId="{273EC695-16C5-45AF-9147-99A5524C3710}">
      <dsp:nvSpPr>
        <dsp:cNvPr id="0" name=""/>
        <dsp:cNvSpPr/>
      </dsp:nvSpPr>
      <dsp:spPr>
        <a:xfrm rot="5400000">
          <a:off x="3636226" y="3861708"/>
          <a:ext cx="2189481" cy="1904849"/>
        </a:xfrm>
        <a:prstGeom prst="hexagon">
          <a:avLst>
            <a:gd name="adj" fmla="val 25000"/>
            <a:gd name="vf" fmla="val 115470"/>
          </a:avLst>
        </a:prstGeom>
        <a:solidFill>
          <a:srgbClr val="00B0F0"/>
        </a:solidFill>
        <a:ln w="12700" cap="flat" cmpd="sng" algn="ctr">
          <a:solidFill>
            <a:schemeClr val="lt1">
              <a:hueOff val="0"/>
              <a:satOff val="0"/>
              <a:lumOff val="0"/>
              <a:alphaOff val="0"/>
            </a:schemeClr>
          </a:solidFill>
          <a:prstDash val="solid"/>
          <a:miter lim="800000"/>
        </a:ln>
        <a:effectLst>
          <a:innerShdw blurRad="63500" dist="50800" dir="189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s-AR" sz="1600" kern="1200" dirty="0"/>
        </a:p>
      </dsp:txBody>
      <dsp:txXfrm rot="-5400000">
        <a:off x="4075381" y="4060586"/>
        <a:ext cx="1311171" cy="1507093"/>
      </dsp:txXfrm>
    </dsp:sp>
    <dsp:sp modelId="{B2CFA878-6DA3-4CB8-96B5-9F6EA35A1C59}">
      <dsp:nvSpPr>
        <dsp:cNvPr id="0" name=""/>
        <dsp:cNvSpPr/>
      </dsp:nvSpPr>
      <dsp:spPr>
        <a:xfrm>
          <a:off x="5741193" y="4157288"/>
          <a:ext cx="2443461" cy="131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t>FUNCIONARIOS</a:t>
          </a:r>
          <a:endParaRPr lang="es-AR" sz="1600" kern="1200" dirty="0"/>
        </a:p>
      </dsp:txBody>
      <dsp:txXfrm>
        <a:off x="5741193" y="4157288"/>
        <a:ext cx="2443461" cy="1313689"/>
      </dsp:txXfrm>
    </dsp:sp>
    <dsp:sp modelId="{F9C5C1DA-F7CA-420E-8025-939D308DEF72}">
      <dsp:nvSpPr>
        <dsp:cNvPr id="0" name=""/>
        <dsp:cNvSpPr/>
      </dsp:nvSpPr>
      <dsp:spPr>
        <a:xfrm rot="5400000">
          <a:off x="1578989" y="3861708"/>
          <a:ext cx="2189481" cy="1904849"/>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AR" sz="3600" kern="1200"/>
        </a:p>
      </dsp:txBody>
      <dsp:txXfrm rot="-5400000">
        <a:off x="2018144" y="4060586"/>
        <a:ext cx="1311171" cy="150709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5F1F7F9-EB87-484E-A7A7-70F0FFDBE39C}" type="datetimeFigureOut">
              <a:rPr lang="es-AR" smtClean="0"/>
              <a:t>05/02/2015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6273690-FF56-4039-BC58-557A084C5C4B}" type="slidenum">
              <a:rPr lang="es-AR" smtClean="0"/>
              <a:t>‹Nº›</a:t>
            </a:fld>
            <a:endParaRPr lang="es-AR"/>
          </a:p>
        </p:txBody>
      </p:sp>
    </p:spTree>
    <p:extLst>
      <p:ext uri="{BB962C8B-B14F-4D97-AF65-F5344CB8AC3E}">
        <p14:creationId xmlns:p14="http://schemas.microsoft.com/office/powerpoint/2010/main" val="348800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F1F7F9-EB87-484E-A7A7-70F0FFDBE39C}" type="datetimeFigureOut">
              <a:rPr lang="es-AR" smtClean="0"/>
              <a:t>05/02/2015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6273690-FF56-4039-BC58-557A084C5C4B}" type="slidenum">
              <a:rPr lang="es-AR" smtClean="0"/>
              <a:t>‹Nº›</a:t>
            </a:fld>
            <a:endParaRPr lang="es-AR"/>
          </a:p>
        </p:txBody>
      </p:sp>
    </p:spTree>
    <p:extLst>
      <p:ext uri="{BB962C8B-B14F-4D97-AF65-F5344CB8AC3E}">
        <p14:creationId xmlns:p14="http://schemas.microsoft.com/office/powerpoint/2010/main" val="254302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F1F7F9-EB87-484E-A7A7-70F0FFDBE39C}" type="datetimeFigureOut">
              <a:rPr lang="es-AR" smtClean="0"/>
              <a:t>05/02/2015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6273690-FF56-4039-BC58-557A084C5C4B}" type="slidenum">
              <a:rPr lang="es-AR" smtClean="0"/>
              <a:t>‹Nº›</a:t>
            </a:fld>
            <a:endParaRPr lang="es-AR"/>
          </a:p>
        </p:txBody>
      </p:sp>
    </p:spTree>
    <p:extLst>
      <p:ext uri="{BB962C8B-B14F-4D97-AF65-F5344CB8AC3E}">
        <p14:creationId xmlns:p14="http://schemas.microsoft.com/office/powerpoint/2010/main" val="286739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F1F7F9-EB87-484E-A7A7-70F0FFDBE39C}" type="datetimeFigureOut">
              <a:rPr lang="es-AR" smtClean="0"/>
              <a:t>05/02/2015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6273690-FF56-4039-BC58-557A084C5C4B}" type="slidenum">
              <a:rPr lang="es-AR" smtClean="0"/>
              <a:t>‹Nº›</a:t>
            </a:fld>
            <a:endParaRPr lang="es-AR"/>
          </a:p>
        </p:txBody>
      </p:sp>
    </p:spTree>
    <p:extLst>
      <p:ext uri="{BB962C8B-B14F-4D97-AF65-F5344CB8AC3E}">
        <p14:creationId xmlns:p14="http://schemas.microsoft.com/office/powerpoint/2010/main" val="212395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F1F7F9-EB87-484E-A7A7-70F0FFDBE39C}" type="datetimeFigureOut">
              <a:rPr lang="es-AR" smtClean="0"/>
              <a:t>05/02/2015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6273690-FF56-4039-BC58-557A084C5C4B}" type="slidenum">
              <a:rPr lang="es-AR" smtClean="0"/>
              <a:t>‹Nº›</a:t>
            </a:fld>
            <a:endParaRPr lang="es-AR"/>
          </a:p>
        </p:txBody>
      </p:sp>
    </p:spTree>
    <p:extLst>
      <p:ext uri="{BB962C8B-B14F-4D97-AF65-F5344CB8AC3E}">
        <p14:creationId xmlns:p14="http://schemas.microsoft.com/office/powerpoint/2010/main" val="19917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F1F7F9-EB87-484E-A7A7-70F0FFDBE39C}" type="datetimeFigureOut">
              <a:rPr lang="es-AR" smtClean="0"/>
              <a:t>05/02/2015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6273690-FF56-4039-BC58-557A084C5C4B}" type="slidenum">
              <a:rPr lang="es-AR" smtClean="0"/>
              <a:t>‹Nº›</a:t>
            </a:fld>
            <a:endParaRPr lang="es-AR"/>
          </a:p>
        </p:txBody>
      </p:sp>
    </p:spTree>
    <p:extLst>
      <p:ext uri="{BB962C8B-B14F-4D97-AF65-F5344CB8AC3E}">
        <p14:creationId xmlns:p14="http://schemas.microsoft.com/office/powerpoint/2010/main" val="37731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F1F7F9-EB87-484E-A7A7-70F0FFDBE39C}" type="datetimeFigureOut">
              <a:rPr lang="es-AR" smtClean="0"/>
              <a:t>05/02/2015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86273690-FF56-4039-BC58-557A084C5C4B}" type="slidenum">
              <a:rPr lang="es-AR" smtClean="0"/>
              <a:t>‹Nº›</a:t>
            </a:fld>
            <a:endParaRPr lang="es-AR"/>
          </a:p>
        </p:txBody>
      </p:sp>
    </p:spTree>
    <p:extLst>
      <p:ext uri="{BB962C8B-B14F-4D97-AF65-F5344CB8AC3E}">
        <p14:creationId xmlns:p14="http://schemas.microsoft.com/office/powerpoint/2010/main" val="76479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5F1F7F9-EB87-484E-A7A7-70F0FFDBE39C}" type="datetimeFigureOut">
              <a:rPr lang="es-AR" smtClean="0"/>
              <a:t>05/02/2015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86273690-FF56-4039-BC58-557A084C5C4B}" type="slidenum">
              <a:rPr lang="es-AR" smtClean="0"/>
              <a:t>‹Nº›</a:t>
            </a:fld>
            <a:endParaRPr lang="es-AR"/>
          </a:p>
        </p:txBody>
      </p:sp>
    </p:spTree>
    <p:extLst>
      <p:ext uri="{BB962C8B-B14F-4D97-AF65-F5344CB8AC3E}">
        <p14:creationId xmlns:p14="http://schemas.microsoft.com/office/powerpoint/2010/main" val="195860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1F7F9-EB87-484E-A7A7-70F0FFDBE39C}" type="datetimeFigureOut">
              <a:rPr lang="es-AR" smtClean="0"/>
              <a:t>05/02/2015</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86273690-FF56-4039-BC58-557A084C5C4B}" type="slidenum">
              <a:rPr lang="es-AR" smtClean="0"/>
              <a:t>‹Nº›</a:t>
            </a:fld>
            <a:endParaRPr lang="es-AR"/>
          </a:p>
        </p:txBody>
      </p:sp>
    </p:spTree>
    <p:extLst>
      <p:ext uri="{BB962C8B-B14F-4D97-AF65-F5344CB8AC3E}">
        <p14:creationId xmlns:p14="http://schemas.microsoft.com/office/powerpoint/2010/main" val="154195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F1F7F9-EB87-484E-A7A7-70F0FFDBE39C}" type="datetimeFigureOut">
              <a:rPr lang="es-AR" smtClean="0"/>
              <a:t>05/02/2015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6273690-FF56-4039-BC58-557A084C5C4B}" type="slidenum">
              <a:rPr lang="es-AR" smtClean="0"/>
              <a:t>‹Nº›</a:t>
            </a:fld>
            <a:endParaRPr lang="es-AR"/>
          </a:p>
        </p:txBody>
      </p:sp>
    </p:spTree>
    <p:extLst>
      <p:ext uri="{BB962C8B-B14F-4D97-AF65-F5344CB8AC3E}">
        <p14:creationId xmlns:p14="http://schemas.microsoft.com/office/powerpoint/2010/main" val="421903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F1F7F9-EB87-484E-A7A7-70F0FFDBE39C}" type="datetimeFigureOut">
              <a:rPr lang="es-AR" smtClean="0"/>
              <a:t>05/02/2015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6273690-FF56-4039-BC58-557A084C5C4B}" type="slidenum">
              <a:rPr lang="es-AR" smtClean="0"/>
              <a:t>‹Nº›</a:t>
            </a:fld>
            <a:endParaRPr lang="es-AR"/>
          </a:p>
        </p:txBody>
      </p:sp>
    </p:spTree>
    <p:extLst>
      <p:ext uri="{BB962C8B-B14F-4D97-AF65-F5344CB8AC3E}">
        <p14:creationId xmlns:p14="http://schemas.microsoft.com/office/powerpoint/2010/main" val="69924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1F7F9-EB87-484E-A7A7-70F0FFDBE39C}" type="datetimeFigureOut">
              <a:rPr lang="es-AR" smtClean="0"/>
              <a:t>05/02/2015</a:t>
            </a:fld>
            <a:endParaRPr lang="es-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73690-FF56-4039-BC58-557A084C5C4B}" type="slidenum">
              <a:rPr lang="es-AR" smtClean="0"/>
              <a:t>‹Nº›</a:t>
            </a:fld>
            <a:endParaRPr lang="es-AR"/>
          </a:p>
        </p:txBody>
      </p:sp>
    </p:spTree>
    <p:extLst>
      <p:ext uri="{BB962C8B-B14F-4D97-AF65-F5344CB8AC3E}">
        <p14:creationId xmlns:p14="http://schemas.microsoft.com/office/powerpoint/2010/main" val="2719399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Layout" Target="../diagrams/layout1.xml"/><Relationship Id="rId7" Type="http://schemas.openxmlformats.org/officeDocument/2006/relationships/image" Target="../media/image2.e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983" y="348004"/>
            <a:ext cx="4504090" cy="3502218"/>
          </a:xfrm>
          <a:prstGeom prst="rect">
            <a:avLst/>
          </a:prstGeom>
        </p:spPr>
      </p:pic>
      <p:sp>
        <p:nvSpPr>
          <p:cNvPr id="5" name="Rectángulo 4"/>
          <p:cNvSpPr/>
          <p:nvPr/>
        </p:nvSpPr>
        <p:spPr>
          <a:xfrm>
            <a:off x="319314" y="3641635"/>
            <a:ext cx="8055428" cy="2400657"/>
          </a:xfrm>
          <a:prstGeom prst="rect">
            <a:avLst/>
          </a:prstGeom>
          <a:effectLst>
            <a:outerShdw blurRad="50800" dist="38100" dir="10800000" algn="r" rotWithShape="0">
              <a:prstClr val="black">
                <a:alpha val="40000"/>
              </a:prstClr>
            </a:outerShdw>
          </a:effectLst>
        </p:spPr>
        <p:txBody>
          <a:bodyPr wrap="square">
            <a:spAutoFit/>
          </a:bodyPr>
          <a:lstStyle/>
          <a:p>
            <a:pPr algn="ctr"/>
            <a:r>
              <a:rPr lang="es-ES" sz="4400" b="1" dirty="0" smtClean="0">
                <a:latin typeface="+mj-lt"/>
              </a:rPr>
              <a:t>CURSO DE INTRODUCCIÓN </a:t>
            </a:r>
            <a:br>
              <a:rPr lang="es-ES" sz="4400" b="1" dirty="0" smtClean="0">
                <a:latin typeface="+mj-lt"/>
              </a:rPr>
            </a:br>
            <a:r>
              <a:rPr lang="es-ES" sz="4400" b="1" dirty="0" smtClean="0">
                <a:latin typeface="+mj-lt"/>
              </a:rPr>
              <a:t>AL MERCADO DE LA </a:t>
            </a:r>
            <a:br>
              <a:rPr lang="es-ES" sz="4400" b="1" dirty="0" smtClean="0">
                <a:latin typeface="+mj-lt"/>
              </a:rPr>
            </a:br>
            <a:r>
              <a:rPr lang="es-ES" sz="4400" b="1" dirty="0" smtClean="0">
                <a:latin typeface="+mj-lt"/>
              </a:rPr>
              <a:t>TRADUCCIÓN – EDICIÓN 2015</a:t>
            </a:r>
            <a:r>
              <a:rPr lang="es-ES" b="1" dirty="0" smtClean="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latin typeface="+mj-lt"/>
              </a:rPr>
              <a:t/>
            </a:r>
            <a:br>
              <a:rPr lang="es-ES" b="1" dirty="0" smtClean="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latin typeface="+mj-lt"/>
              </a:rPr>
            </a:br>
            <a:endParaRPr lang="es-ES" dirty="0">
              <a:latin typeface="+mj-lt"/>
            </a:endParaRPr>
          </a:p>
        </p:txBody>
      </p:sp>
      <p:sp>
        <p:nvSpPr>
          <p:cNvPr id="6" name="Subtítulo 2"/>
          <p:cNvSpPr txBox="1">
            <a:spLocks/>
          </p:cNvSpPr>
          <p:nvPr/>
        </p:nvSpPr>
        <p:spPr>
          <a:xfrm>
            <a:off x="121558" y="6283544"/>
            <a:ext cx="8890000" cy="4159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100" u="sng" dirty="0" smtClean="0"/>
              <a:t>AVISO LEGAL</a:t>
            </a:r>
            <a:r>
              <a:rPr lang="es-ES" sz="1100" dirty="0" smtClean="0"/>
              <a:t> </a:t>
            </a:r>
            <a:r>
              <a:rPr lang="es-ES" sz="1100" i="1" dirty="0" smtClean="0"/>
              <a:t>Reservados todos los derechos. El contenido de esta obra está protegido por la Ley,</a:t>
            </a:r>
            <a:r>
              <a:rPr lang="es-ES" sz="1100" dirty="0" smtClean="0"/>
              <a:t> </a:t>
            </a:r>
            <a:r>
              <a:rPr lang="es-ES" sz="1100" i="1" dirty="0" smtClean="0"/>
              <a:t>queda prohibida la reproducción total o parcial de esta publicación, cualquiera que sea</a:t>
            </a:r>
            <a:r>
              <a:rPr lang="es-ES" sz="1100" dirty="0" smtClean="0"/>
              <a:t> </a:t>
            </a:r>
            <a:r>
              <a:rPr lang="es-ES" sz="1100" i="1" dirty="0" smtClean="0"/>
              <a:t>el medio empleado sin la preceptiva autorización.</a:t>
            </a:r>
            <a:r>
              <a:rPr lang="es-ES" sz="1100" dirty="0" smtClean="0"/>
              <a:t>  </a:t>
            </a:r>
            <a:r>
              <a:rPr lang="en-GB" sz="1100" i="1" dirty="0" smtClean="0"/>
              <a:t>Copyright © LEON HUNTER SL</a:t>
            </a:r>
            <a:endParaRPr lang="es-ES" sz="1100" dirty="0" smtClean="0"/>
          </a:p>
          <a:p>
            <a:endParaRPr lang="es-ES" dirty="0"/>
          </a:p>
        </p:txBody>
      </p:sp>
    </p:spTree>
    <p:extLst>
      <p:ext uri="{BB962C8B-B14F-4D97-AF65-F5344CB8AC3E}">
        <p14:creationId xmlns:p14="http://schemas.microsoft.com/office/powerpoint/2010/main" val="303200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ceso 9"/>
          <p:cNvSpPr/>
          <p:nvPr/>
        </p:nvSpPr>
        <p:spPr>
          <a:xfrm>
            <a:off x="0" y="463456"/>
            <a:ext cx="9144000" cy="504606"/>
          </a:xfrm>
          <a:prstGeom prst="flowChartProcess">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2"/>
          <p:cNvSpPr/>
          <p:nvPr/>
        </p:nvSpPr>
        <p:spPr>
          <a:xfrm>
            <a:off x="2488468" y="502092"/>
            <a:ext cx="3935244" cy="388696"/>
          </a:xfrm>
          <a:prstGeom prst="rect">
            <a:avLst/>
          </a:prstGeom>
        </p:spPr>
        <p:txBody>
          <a:bodyPr wrap="none">
            <a:spAutoFit/>
          </a:bodyPr>
          <a:lstStyle/>
          <a:p>
            <a:pPr>
              <a:lnSpc>
                <a:spcPct val="107000"/>
              </a:lnSpc>
              <a:spcAft>
                <a:spcPts val="800"/>
              </a:spcAft>
            </a:pPr>
            <a:r>
              <a:rPr lang="es-ES" b="1" u="sng"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Trabajos estables en sectores concretos</a:t>
            </a:r>
            <a:endParaRPr lang="es-A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772732" y="1406979"/>
            <a:ext cx="7894749" cy="4981685"/>
          </a:xfrm>
          <a:prstGeom prst="rect">
            <a:avLst/>
          </a:prstGeom>
        </p:spPr>
        <p:txBody>
          <a:bodyPr wrap="square">
            <a:spAutoFit/>
          </a:bodyPr>
          <a:lstStyle/>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Como hemos dicho antes, en ciertos sectores, como:</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Despachos de abogados internacionales;</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Consultoras grandes;</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Empresas de ingeniería grandes;</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Bancos;</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Algunas grandes firmas en sectores como: arquitectura, editoriales, patentes y marcas, finanzas, bolsa, capital riesgo, inmobiliaria de oficinas o de lujo, periodismo digital, etc.</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Está muy establecido el rol de traductor en plantilla y pueden tener, incluso, departamentos enteros de traducción con roles junior y senior.</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En estos casos, el rol de traductor se combinará también con el de subcontratación y gestión de traducciones.</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 veces llega al absurdo la subcontratación (en el caso de los abogados, por ejemplo) porque tienen traductores en plantilla pero, sin embargo, subcontratan trabajos para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evitarse problemas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Frecuentemente porque los plazos son excesivamente ajustados y otras para que el traductor o la agencia facture al cliente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cuando el cliente no sabe ni ha sido informado de que va a hacer falta una traducción</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eso, estas traducciones de despachos de abogados pueden ser – cuanto menos – algo tensas para la gente involucrada.</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heurón 4"/>
          <p:cNvSpPr/>
          <p:nvPr/>
        </p:nvSpPr>
        <p:spPr>
          <a:xfrm>
            <a:off x="689019" y="1880316"/>
            <a:ext cx="167425" cy="115910"/>
          </a:xfrm>
          <a:prstGeom prst="chevron">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6" name="Cheurón 5"/>
          <p:cNvSpPr/>
          <p:nvPr/>
        </p:nvSpPr>
        <p:spPr>
          <a:xfrm>
            <a:off x="689018" y="2136690"/>
            <a:ext cx="167425" cy="115910"/>
          </a:xfrm>
          <a:prstGeom prst="chevron">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7" name="Cheurón 6"/>
          <p:cNvSpPr/>
          <p:nvPr/>
        </p:nvSpPr>
        <p:spPr>
          <a:xfrm>
            <a:off x="689018" y="2390827"/>
            <a:ext cx="167425" cy="115910"/>
          </a:xfrm>
          <a:prstGeom prst="chevron">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8" name="Cheurón 7"/>
          <p:cNvSpPr/>
          <p:nvPr/>
        </p:nvSpPr>
        <p:spPr>
          <a:xfrm>
            <a:off x="689017" y="2908480"/>
            <a:ext cx="167425" cy="115910"/>
          </a:xfrm>
          <a:prstGeom prst="chevron">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9" name="Proceso alternativo 8"/>
          <p:cNvSpPr/>
          <p:nvPr/>
        </p:nvSpPr>
        <p:spPr>
          <a:xfrm>
            <a:off x="321972" y="3426133"/>
            <a:ext cx="8577329" cy="2975763"/>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Cheurón 10"/>
          <p:cNvSpPr/>
          <p:nvPr/>
        </p:nvSpPr>
        <p:spPr>
          <a:xfrm>
            <a:off x="689016" y="2670554"/>
            <a:ext cx="167425" cy="115910"/>
          </a:xfrm>
          <a:prstGeom prst="chevron">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923078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ceso 8"/>
          <p:cNvSpPr/>
          <p:nvPr/>
        </p:nvSpPr>
        <p:spPr>
          <a:xfrm>
            <a:off x="-6440" y="343308"/>
            <a:ext cx="9144000" cy="504606"/>
          </a:xfrm>
          <a:prstGeom prst="flowChartProcess">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Proceso 7"/>
          <p:cNvSpPr/>
          <p:nvPr/>
        </p:nvSpPr>
        <p:spPr>
          <a:xfrm>
            <a:off x="180304" y="1099052"/>
            <a:ext cx="8770513" cy="562323"/>
          </a:xfrm>
          <a:prstGeom prst="flowChart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3158861" y="362663"/>
            <a:ext cx="1924758" cy="388696"/>
          </a:xfrm>
          <a:prstGeom prst="rect">
            <a:avLst/>
          </a:prstGeom>
        </p:spPr>
        <p:txBody>
          <a:bodyPr wrap="none">
            <a:spAutoFit/>
          </a:bodyPr>
          <a:lstStyle/>
          <a:p>
            <a:pPr>
              <a:lnSpc>
                <a:spcPct val="107000"/>
              </a:lnSpc>
              <a:spcAft>
                <a:spcPts val="800"/>
              </a:spcAft>
            </a:pPr>
            <a:r>
              <a:rPr lang="es-ES" b="1" u="sng"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Perfiles preferidos</a:t>
            </a:r>
            <a:endParaRPr lang="es-A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95562" y="1099052"/>
            <a:ext cx="8655255" cy="5289461"/>
          </a:xfrm>
          <a:prstGeom prst="rect">
            <a:avLst/>
          </a:prstGeom>
        </p:spPr>
        <p:txBody>
          <a:bodyPr wrap="square">
            <a:spAutoFit/>
          </a:bodyPr>
          <a:lstStyle/>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Como hemos dicho, en España lo más abundante son trabajos en plantilla de traducción al inglés, aunque también hay muy pocas ofertas para traductores al español.</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mayoría de estos trabajos (si son empresas grandes) suelen estar localizados:</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En Madrid y Barcelona, ya que es en estas ciudades donde las grandes empresas tienen sus sedes.</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Si buscan traductores al inglés, normalmente buscan personas con:</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Carrera hecha en el Reino Unido o Estados Unidos.</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Suelen preferir perfiles de gente que haya estudiado derecho, contabilidad…</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 veces hay perfiles de gente (y lo lamento para los alumnos de traducción e interpretación) que se han especializado en auditoría o en inmobiliaria y han trabajado en la sede en la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City</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de Londres y luego han pedido un traslado y ahora trabajan aquí de traductores.</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También otra tendencia de estas empresas (espero que menos en la actualidad) es la de preferir perfiles con carreras de determinadas universidades privadas o de prestigio (cuando la mayoría de los graduados y licenciados en </a:t>
            </a:r>
            <a:r>
              <a:rPr lang="es-ES" sz="1600" dirty="0" err="1" smtClean="0">
                <a:effectLst/>
                <a:latin typeface="Calibri" panose="020F0502020204030204" pitchFamily="34" charset="0"/>
                <a:ea typeface="Calibri" panose="020F0502020204030204" pitchFamily="34" charset="0"/>
                <a:cs typeface="Times New Roman" panose="02020603050405020304" pitchFamily="18" charset="0"/>
              </a:rPr>
              <a:t>TeI</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no proceden de escuelas de negocios ni de universidades privadas de renombre sino de la pública o de privadas de menor reputación académica).</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No obstante, una exempleada mía (que es española y licenciada en </a:t>
            </a:r>
            <a:r>
              <a:rPr lang="es-ES" sz="1600" dirty="0" err="1" smtClean="0">
                <a:effectLst/>
                <a:latin typeface="Calibri" panose="020F0502020204030204" pitchFamily="34" charset="0"/>
                <a:ea typeface="Calibri" panose="020F0502020204030204" pitchFamily="34" charset="0"/>
                <a:cs typeface="Times New Roman" panose="02020603050405020304" pitchFamily="18" charset="0"/>
              </a:rPr>
              <a:t>TeI</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sí que consiguió un trabajo como traductora en plantilla en una gran auditora tras su experiencia con nosotros de dos años. Así que sí es cierto que hay excepciones a la regla y hay algunas oportunidades en este tipo de empresas.</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ecisión 4"/>
          <p:cNvSpPr/>
          <p:nvPr/>
        </p:nvSpPr>
        <p:spPr>
          <a:xfrm>
            <a:off x="411472" y="2163651"/>
            <a:ext cx="245351" cy="206062"/>
          </a:xfrm>
          <a:prstGeom prst="flowChartDecisi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Decisión 5"/>
          <p:cNvSpPr/>
          <p:nvPr/>
        </p:nvSpPr>
        <p:spPr>
          <a:xfrm>
            <a:off x="411472" y="2869843"/>
            <a:ext cx="245351" cy="206062"/>
          </a:xfrm>
          <a:prstGeom prst="flowChartDecisi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Decisión 6"/>
          <p:cNvSpPr/>
          <p:nvPr/>
        </p:nvSpPr>
        <p:spPr>
          <a:xfrm>
            <a:off x="411471" y="3145675"/>
            <a:ext cx="245351" cy="206062"/>
          </a:xfrm>
          <a:prstGeom prst="flowChartDecisi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53082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ceso 1"/>
          <p:cNvSpPr/>
          <p:nvPr/>
        </p:nvSpPr>
        <p:spPr>
          <a:xfrm>
            <a:off x="0" y="260759"/>
            <a:ext cx="9144000" cy="504606"/>
          </a:xfrm>
          <a:prstGeom prst="flowChartProcess">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2"/>
          <p:cNvSpPr/>
          <p:nvPr/>
        </p:nvSpPr>
        <p:spPr>
          <a:xfrm>
            <a:off x="2319124" y="318714"/>
            <a:ext cx="4016356" cy="388696"/>
          </a:xfrm>
          <a:prstGeom prst="rect">
            <a:avLst/>
          </a:prstGeom>
        </p:spPr>
        <p:txBody>
          <a:bodyPr wrap="none">
            <a:spAutoFit/>
          </a:bodyPr>
          <a:lstStyle/>
          <a:p>
            <a:pPr>
              <a:lnSpc>
                <a:spcPct val="107000"/>
              </a:lnSpc>
              <a:spcAft>
                <a:spcPts val="800"/>
              </a:spcAft>
            </a:pPr>
            <a:r>
              <a:rPr lang="es-ES" b="1" u="sng"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Ventajas de esta experiencia en plantilla</a:t>
            </a:r>
            <a:endParaRPr lang="es-A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09092" y="995367"/>
            <a:ext cx="8538693" cy="1134478"/>
          </a:xfrm>
          <a:prstGeom prst="rect">
            <a:avLst/>
          </a:prstGeom>
        </p:spPr>
        <p:txBody>
          <a:bodyPr wrap="square">
            <a:spAutoFit/>
          </a:bodyPr>
          <a:lstStyle/>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Las ventajas de haber trabajado en un despacho de renombre o en una auditora de las “</a:t>
            </a:r>
            <a:r>
              <a:rPr lang="es-ES" sz="1600" dirty="0" err="1" smtClean="0">
                <a:effectLst/>
                <a:latin typeface="Calibri" panose="020F0502020204030204" pitchFamily="34" charset="0"/>
                <a:ea typeface="Calibri" panose="020F0502020204030204" pitchFamily="34" charset="0"/>
                <a:cs typeface="Times New Roman" panose="02020603050405020304" pitchFamily="18" charset="0"/>
              </a:rPr>
              <a:t>big</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err="1" smtClean="0">
                <a:effectLst/>
                <a:latin typeface="Calibri" panose="020F0502020204030204" pitchFamily="34" charset="0"/>
                <a:ea typeface="Calibri" panose="020F0502020204030204" pitchFamily="34" charset="0"/>
                <a:cs typeface="Times New Roman" panose="02020603050405020304" pitchFamily="18" charset="0"/>
              </a:rPr>
              <a:t>five</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son, además del propio trabajo, el hecho de que si lo dejas y te haces </a:t>
            </a:r>
            <a:r>
              <a:rPr lang="es-ES" sz="1600" dirty="0" err="1" smtClean="0">
                <a:effectLst/>
                <a:latin typeface="Calibri" panose="020F0502020204030204" pitchFamily="34" charset="0"/>
                <a:ea typeface="Calibri" panose="020F0502020204030204" pitchFamily="34" charset="0"/>
                <a:cs typeface="Times New Roman" panose="02020603050405020304" pitchFamily="18" charset="0"/>
              </a:rPr>
              <a:t>freelance</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te llueven las ofertas porque las agencias buscan (para sus traducciones jurídicas y financieras) gente que haya trabajado en plantilla en algún despacho o auditora y suelen preferir a gente con esos perfiles.</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roceso alternativo 4"/>
          <p:cNvSpPr/>
          <p:nvPr/>
        </p:nvSpPr>
        <p:spPr>
          <a:xfrm>
            <a:off x="173863" y="945149"/>
            <a:ext cx="8809150" cy="1234914"/>
          </a:xfrm>
          <a:prstGeom prst="flowChartAlternateProcess">
            <a:avLst/>
          </a:prstGeom>
          <a:noFill/>
          <a:ln>
            <a:solidFill>
              <a:schemeClr val="accent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Cubo 14"/>
          <p:cNvSpPr/>
          <p:nvPr/>
        </p:nvSpPr>
        <p:spPr>
          <a:xfrm>
            <a:off x="309092" y="2744757"/>
            <a:ext cx="270457" cy="296214"/>
          </a:xfrm>
          <a:prstGeom prst="cub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p:nvSpPr>
        <p:spPr>
          <a:xfrm>
            <a:off x="579549" y="2723587"/>
            <a:ext cx="3619132" cy="338554"/>
          </a:xfrm>
          <a:prstGeom prst="rect">
            <a:avLst/>
          </a:prstGeom>
        </p:spPr>
        <p:txBody>
          <a:bodyPr wrap="none">
            <a:spAutoFit/>
          </a:bodyPr>
          <a:lstStyle/>
          <a:p>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Traductores en plantilla en videojuegos: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AR" sz="1600" dirty="0"/>
          </a:p>
        </p:txBody>
      </p:sp>
      <p:sp>
        <p:nvSpPr>
          <p:cNvPr id="17" name="Rectángulo 16"/>
          <p:cNvSpPr/>
          <p:nvPr/>
        </p:nvSpPr>
        <p:spPr>
          <a:xfrm>
            <a:off x="374581" y="3125001"/>
            <a:ext cx="3882981" cy="1661417"/>
          </a:xfrm>
          <a:prstGeom prst="rect">
            <a:avLst/>
          </a:prstGeom>
        </p:spPr>
        <p:txBody>
          <a:bodyPr wrap="square">
            <a:spAutoFit/>
          </a:bodyPr>
          <a:lstStyle/>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también hay un auge en el sector de los videojuegos. La competencia es muy grande para estos puestos y los puestos de </a:t>
            </a:r>
            <a:r>
              <a:rPr lang="es-ES" sz="1600" dirty="0" err="1" smtClean="0">
                <a:effectLst/>
                <a:latin typeface="Calibri" panose="020F0502020204030204" pitchFamily="34" charset="0"/>
                <a:ea typeface="Calibri" panose="020F0502020204030204" pitchFamily="34" charset="0"/>
                <a:cs typeface="Times New Roman" panose="02020603050405020304" pitchFamily="18" charset="0"/>
              </a:rPr>
              <a:t>testers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con diversos idiomas. A veces se organizan concursos o campus en los que el mejor de varios candidatos se lleva el puesto.</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bo 17"/>
          <p:cNvSpPr/>
          <p:nvPr/>
        </p:nvSpPr>
        <p:spPr>
          <a:xfrm>
            <a:off x="5136523" y="2723587"/>
            <a:ext cx="270457" cy="296214"/>
          </a:xfrm>
          <a:prstGeom prst="cub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18"/>
          <p:cNvSpPr/>
          <p:nvPr/>
        </p:nvSpPr>
        <p:spPr>
          <a:xfrm>
            <a:off x="5136523" y="3125001"/>
            <a:ext cx="3711262" cy="871008"/>
          </a:xfrm>
          <a:prstGeom prst="rect">
            <a:avLst/>
          </a:prstGeom>
        </p:spPr>
        <p:txBody>
          <a:bodyPr wrap="square">
            <a:spAutoFit/>
          </a:bodyPr>
          <a:lstStyle/>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suelen contratarse algunos traductores en plantilla en agencias cuando la agencia alcanza cierto tamaño.</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19"/>
          <p:cNvSpPr/>
          <p:nvPr/>
        </p:nvSpPr>
        <p:spPr>
          <a:xfrm>
            <a:off x="5406980" y="2723587"/>
            <a:ext cx="3322384" cy="338554"/>
          </a:xfrm>
          <a:prstGeom prst="rect">
            <a:avLst/>
          </a:prstGeom>
        </p:spPr>
        <p:txBody>
          <a:bodyPr wrap="none">
            <a:spAutoFit/>
          </a:bodyPr>
          <a:lstStyle/>
          <a:p>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Traductores en plantilla en agencias: </a:t>
            </a:r>
            <a:endParaRPr lang="es-AR" sz="1600" dirty="0"/>
          </a:p>
        </p:txBody>
      </p:sp>
      <p:sp>
        <p:nvSpPr>
          <p:cNvPr id="6" name="Rectángulo 5"/>
          <p:cNvSpPr/>
          <p:nvPr/>
        </p:nvSpPr>
        <p:spPr>
          <a:xfrm>
            <a:off x="241477" y="5109947"/>
            <a:ext cx="8673922" cy="1512273"/>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Aquí hay que ser muy realistas, sobre todo cuando se trate de un puesto de nueva creación (y, frecuentemente, poco definido y con unas expectativas poco reales en cuanto a volúmenes y/o metas a alcanzar).</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Por el contrario, si la agencia en cuestión ya ha empleado traductores en plantilla anteriormente y les puede dar trabajos que se ajustan a las características de estos trabajadores</a:t>
            </a:r>
            <a:r>
              <a:rPr lang="es-ES" sz="1600" dirty="0" smtClean="0">
                <a:latin typeface="Calibri" panose="020F0502020204030204" pitchFamily="34" charset="0"/>
                <a:ea typeface="Calibri" panose="020F0502020204030204" pitchFamily="34" charset="0"/>
                <a:cs typeface="Times New Roman" panose="02020603050405020304" pitchFamily="18" charset="0"/>
              </a:rPr>
              <a:t>.</a:t>
            </a:r>
            <a:endParaRPr lang="es-A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73863" y="2515629"/>
            <a:ext cx="4153439" cy="236519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p:cNvSpPr/>
          <p:nvPr/>
        </p:nvSpPr>
        <p:spPr>
          <a:xfrm>
            <a:off x="4829574" y="2515629"/>
            <a:ext cx="4153439" cy="236519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517145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44699" y="454553"/>
            <a:ext cx="8680360" cy="283441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244699" y="454552"/>
            <a:ext cx="8680360" cy="2668744"/>
          </a:xfrm>
          <a:prstGeom prst="rect">
            <a:avLst/>
          </a:prstGeom>
        </p:spPr>
        <p:txBody>
          <a:bodyPr wrap="square">
            <a:spAutoFit/>
          </a:bodyPr>
          <a:lstStyle/>
          <a:p>
            <a:pPr algn="just">
              <a:lnSpc>
                <a:spcPct val="107000"/>
              </a:lnSpc>
              <a:spcAft>
                <a:spcPts val="800"/>
              </a:spcAft>
            </a:pPr>
            <a:r>
              <a:rPr lang="es-E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estos puestos se tiende a combinar traducción y gestión y también bastante revisión de calidad de traducciones contratadas de manera externa ya que el trabajo en oficina (por el horario, por el calendario laboral, etc.) no siempre se ajusta a las necesidades de los clientes en cuanto a plazos y volúmenes.</a:t>
            </a:r>
            <a:endParaRPr lang="es-AR"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mi opinión, es poco realista un planteamiento de que los traductores en plantilla en una agencia van a sustituir trabajo contratado a </a:t>
            </a:r>
            <a:r>
              <a:rPr lang="es-ES" sz="16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freelancers</a:t>
            </a:r>
            <a:r>
              <a:rPr lang="es-E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 ser mucho más baratos e – incluso – más productivos que un trabajador autónomo.</a:t>
            </a:r>
          </a:p>
          <a:p>
            <a:pPr algn="just">
              <a:lnSpc>
                <a:spcPct val="107000"/>
              </a:lnSpc>
              <a:spcAft>
                <a:spcPts val="800"/>
              </a:spcAft>
            </a:pPr>
            <a:r>
              <a:rPr lang="es-E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Más bien es al contrario: son trabajadores que no van a remplazar a los trabajadores </a:t>
            </a:r>
            <a:r>
              <a:rPr lang="es-ES" sz="16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freelance</a:t>
            </a:r>
            <a:r>
              <a:rPr lang="es-E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porque no trabajan ni por las noches ni los fines de semana y, por tanto, su rol estrella estará en tareas como:</a:t>
            </a:r>
            <a:endParaRPr lang="es-A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lecha derecha 3"/>
          <p:cNvSpPr/>
          <p:nvPr/>
        </p:nvSpPr>
        <p:spPr>
          <a:xfrm>
            <a:off x="218941" y="3940936"/>
            <a:ext cx="543026" cy="115910"/>
          </a:xfrm>
          <a:prstGeom prst="righ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p:cNvSpPr/>
          <p:nvPr/>
        </p:nvSpPr>
        <p:spPr>
          <a:xfrm>
            <a:off x="746975" y="3775268"/>
            <a:ext cx="8178085" cy="882742"/>
          </a:xfrm>
          <a:prstGeom prst="rect">
            <a:avLst/>
          </a:prstGeom>
        </p:spPr>
        <p:txBody>
          <a:bodyPr wrap="square">
            <a:spAutoFit/>
          </a:bodyPr>
          <a:lstStyle/>
          <a:p>
            <a:pPr algn="just">
              <a:lnSpc>
                <a:spcPct val="107000"/>
              </a:lnSpc>
              <a:spcAft>
                <a:spcPts val="800"/>
              </a:spcAft>
            </a:pPr>
            <a:r>
              <a:rPr lang="es-ES" sz="1600" b="1" dirty="0">
                <a:latin typeface="Calibri" panose="020F0502020204030204" pitchFamily="34" charset="0"/>
                <a:ea typeface="Calibri" panose="020F0502020204030204" pitchFamily="34" charset="0"/>
                <a:cs typeface="Times New Roman" panose="02020603050405020304" pitchFamily="18" charset="0"/>
              </a:rPr>
              <a:t>Gestión de traductores externos</a:t>
            </a:r>
            <a:r>
              <a:rPr lang="es-ES" sz="1600" dirty="0">
                <a:latin typeface="Calibri" panose="020F0502020204030204" pitchFamily="34" charset="0"/>
                <a:ea typeface="Calibri" panose="020F0502020204030204" pitchFamily="34" charset="0"/>
                <a:cs typeface="Times New Roman" panose="02020603050405020304" pitchFamily="18" charset="0"/>
              </a:rPr>
              <a:t>: sobre todo cuando la agencia tiene que responder a preguntas específicas de traducción que no sepa responder un gestor de proyectos no especializado en traducción.</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lecha derecha 5"/>
          <p:cNvSpPr/>
          <p:nvPr/>
        </p:nvSpPr>
        <p:spPr>
          <a:xfrm>
            <a:off x="218941" y="4842682"/>
            <a:ext cx="543026" cy="115910"/>
          </a:xfrm>
          <a:prstGeom prst="righ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Flecha derecha 6"/>
          <p:cNvSpPr/>
          <p:nvPr/>
        </p:nvSpPr>
        <p:spPr>
          <a:xfrm>
            <a:off x="218941" y="5798439"/>
            <a:ext cx="543026" cy="115910"/>
          </a:xfrm>
          <a:prstGeom prst="righ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ángulo 8"/>
          <p:cNvSpPr/>
          <p:nvPr/>
        </p:nvSpPr>
        <p:spPr>
          <a:xfrm>
            <a:off x="761967" y="4776158"/>
            <a:ext cx="8163093" cy="619272"/>
          </a:xfrm>
          <a:prstGeom prst="rect">
            <a:avLst/>
          </a:prstGeom>
        </p:spPr>
        <p:txBody>
          <a:bodyPr wrap="square">
            <a:spAutoFit/>
          </a:bodyPr>
          <a:lstStyle/>
          <a:p>
            <a:pPr>
              <a:lnSpc>
                <a:spcPct val="107000"/>
              </a:lnSpc>
              <a:spcAft>
                <a:spcPts val="800"/>
              </a:spcAft>
            </a:pPr>
            <a:r>
              <a:rPr lang="es-ES" sz="1600" b="1" dirty="0">
                <a:latin typeface="Calibri" panose="020F0502020204030204" pitchFamily="34" charset="0"/>
                <a:ea typeface="Calibri" panose="020F0502020204030204" pitchFamily="34" charset="0"/>
                <a:cs typeface="Times New Roman" panose="02020603050405020304" pitchFamily="18" charset="0"/>
              </a:rPr>
              <a:t>Respuestas </a:t>
            </a:r>
            <a:r>
              <a:rPr lang="es-ES" sz="1600" dirty="0">
                <a:latin typeface="Calibri" panose="020F0502020204030204" pitchFamily="34" charset="0"/>
                <a:ea typeface="Calibri" panose="020F0502020204030204" pitchFamily="34" charset="0"/>
                <a:cs typeface="Times New Roman" panose="02020603050405020304" pitchFamily="18" charset="0"/>
              </a:rPr>
              <a:t>más veloces a preguntas de los clientes y mejor atención y profesionalidad en las contestaciones a consultas de clientes.</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761966" y="5658462"/>
            <a:ext cx="8163093" cy="607539"/>
          </a:xfrm>
          <a:prstGeom prst="rect">
            <a:avLst/>
          </a:prstGeom>
        </p:spPr>
        <p:txBody>
          <a:bodyPr wrap="square">
            <a:spAutoFit/>
          </a:bodyPr>
          <a:lstStyle/>
          <a:p>
            <a:pPr>
              <a:lnSpc>
                <a:spcPct val="107000"/>
              </a:lnSpc>
              <a:spcAft>
                <a:spcPts val="800"/>
              </a:spcAft>
            </a:pPr>
            <a:r>
              <a:rPr lang="es-ES" sz="1600" b="1" dirty="0">
                <a:latin typeface="Calibri" panose="020F0502020204030204" pitchFamily="34" charset="0"/>
                <a:ea typeface="Calibri" panose="020F0502020204030204" pitchFamily="34" charset="0"/>
                <a:cs typeface="Times New Roman" panose="02020603050405020304" pitchFamily="18" charset="0"/>
              </a:rPr>
              <a:t>Revisión de calidad</a:t>
            </a:r>
            <a:r>
              <a:rPr lang="es-ES" sz="1600" dirty="0">
                <a:latin typeface="Calibri" panose="020F0502020204030204" pitchFamily="34" charset="0"/>
                <a:ea typeface="Calibri" panose="020F0502020204030204" pitchFamily="34" charset="0"/>
                <a:cs typeface="Times New Roman" panose="02020603050405020304" pitchFamily="18" charset="0"/>
              </a:rPr>
              <a:t> de las traducciones, con observaciones pertinentes y relevantes para los traductores externos.</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496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dondear rectángulo de esquina diagonal 9"/>
          <p:cNvSpPr/>
          <p:nvPr/>
        </p:nvSpPr>
        <p:spPr>
          <a:xfrm>
            <a:off x="244699" y="3163657"/>
            <a:ext cx="8615966" cy="2837898"/>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redondeado 7"/>
          <p:cNvSpPr/>
          <p:nvPr/>
        </p:nvSpPr>
        <p:spPr>
          <a:xfrm>
            <a:off x="2768744" y="2397525"/>
            <a:ext cx="390873" cy="38869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Flecha derecha 1"/>
          <p:cNvSpPr/>
          <p:nvPr/>
        </p:nvSpPr>
        <p:spPr>
          <a:xfrm>
            <a:off x="425003" y="604262"/>
            <a:ext cx="543026" cy="115910"/>
          </a:xfrm>
          <a:prstGeom prst="righ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2"/>
          <p:cNvSpPr/>
          <p:nvPr/>
        </p:nvSpPr>
        <p:spPr>
          <a:xfrm>
            <a:off x="968029" y="491303"/>
            <a:ext cx="7596422" cy="619272"/>
          </a:xfrm>
          <a:prstGeom prst="rect">
            <a:avLst/>
          </a:prstGeom>
        </p:spPr>
        <p:txBody>
          <a:bodyPr wrap="square">
            <a:spAutoFit/>
          </a:bodyPr>
          <a:lstStyle/>
          <a:p>
            <a:pPr algn="just">
              <a:lnSpc>
                <a:spcPct val="107000"/>
              </a:lnSpc>
              <a:spcAft>
                <a:spcPts val="800"/>
              </a:spcAft>
            </a:pPr>
            <a:r>
              <a:rPr lang="es-ES" sz="1600" b="1" dirty="0">
                <a:latin typeface="Calibri" panose="020F0502020204030204" pitchFamily="34" charset="0"/>
                <a:ea typeface="Calibri" panose="020F0502020204030204" pitchFamily="34" charset="0"/>
                <a:cs typeface="Times New Roman" panose="02020603050405020304" pitchFamily="18" charset="0"/>
              </a:rPr>
              <a:t>Pequeños trabajos de traducción</a:t>
            </a:r>
            <a:r>
              <a:rPr lang="es-ES" sz="1600" dirty="0">
                <a:latin typeface="Calibri" panose="020F0502020204030204" pitchFamily="34" charset="0"/>
                <a:ea typeface="Calibri" panose="020F0502020204030204" pitchFamily="34" charset="0"/>
                <a:cs typeface="Times New Roman" panose="02020603050405020304" pitchFamily="18" charset="0"/>
              </a:rPr>
              <a:t> que por los plazos dados o el volumen muy escaso no interesa externalizar.</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lecha derecha 3"/>
          <p:cNvSpPr/>
          <p:nvPr/>
        </p:nvSpPr>
        <p:spPr>
          <a:xfrm>
            <a:off x="425003" y="1256704"/>
            <a:ext cx="543026" cy="115910"/>
          </a:xfrm>
          <a:prstGeom prst="righ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p:nvSpPr>
        <p:spPr>
          <a:xfrm>
            <a:off x="968029" y="1137347"/>
            <a:ext cx="7892636" cy="882742"/>
          </a:xfrm>
          <a:prstGeom prst="rect">
            <a:avLst/>
          </a:prstGeom>
        </p:spPr>
        <p:txBody>
          <a:bodyPr wrap="square">
            <a:spAutoFit/>
          </a:bodyPr>
          <a:lstStyle/>
          <a:p>
            <a:pPr algn="just">
              <a:lnSpc>
                <a:spcPct val="107000"/>
              </a:lnSpc>
              <a:spcAft>
                <a:spcPts val="800"/>
              </a:spcAft>
            </a:pPr>
            <a:r>
              <a:rPr lang="es-ES" sz="1600" b="1" dirty="0">
                <a:latin typeface="Calibri" panose="020F0502020204030204" pitchFamily="34" charset="0"/>
                <a:ea typeface="Calibri" panose="020F0502020204030204" pitchFamily="34" charset="0"/>
                <a:cs typeface="Times New Roman" panose="02020603050405020304" pitchFamily="18" charset="0"/>
              </a:rPr>
              <a:t>Elaboración de materiales complementarios o tareas auxiliares</a:t>
            </a:r>
            <a:r>
              <a:rPr lang="es-ES" sz="1600" dirty="0">
                <a:latin typeface="Calibri" panose="020F0502020204030204" pitchFamily="34" charset="0"/>
                <a:ea typeface="Calibri" panose="020F0502020204030204" pitchFamily="34" charset="0"/>
                <a:cs typeface="Times New Roman" panose="02020603050405020304" pitchFamily="18" charset="0"/>
              </a:rPr>
              <a:t>: alineación y corrección de memorias de traducción, elaboración de glosarios y guías de estilo, pautas de control de calidad, etc.</a:t>
            </a:r>
            <a:endParaRPr lang="es-A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807381" y="2397525"/>
            <a:ext cx="2550442" cy="388696"/>
          </a:xfrm>
          <a:prstGeom prst="rect">
            <a:avLst/>
          </a:prstGeom>
        </p:spPr>
        <p:txBody>
          <a:bodyPr wrap="non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4.- Traductores </a:t>
            </a:r>
            <a:r>
              <a:rPr lang="es-ES" b="1" u="sng" dirty="0" err="1">
                <a:latin typeface="Calibri" panose="020F0502020204030204" pitchFamily="34" charset="0"/>
                <a:ea typeface="Calibri" panose="020F0502020204030204" pitchFamily="34" charset="0"/>
                <a:cs typeface="Times New Roman" panose="02020603050405020304" pitchFamily="18" charset="0"/>
              </a:rPr>
              <a:t>freelance</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576347" y="3680252"/>
            <a:ext cx="7988104" cy="1936620"/>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En los siguientes apartados vamos a mirar con atención el trabajo de traductor </a:t>
            </a:r>
            <a:r>
              <a:rPr lang="es-ES" sz="1600" dirty="0" err="1">
                <a:latin typeface="Calibri" panose="020F0502020204030204" pitchFamily="34" charset="0"/>
                <a:ea typeface="Calibri" panose="020F0502020204030204" pitchFamily="34" charset="0"/>
                <a:cs typeface="Times New Roman" panose="02020603050405020304" pitchFamily="18" charset="0"/>
              </a:rPr>
              <a:t>freelance</a:t>
            </a:r>
            <a:r>
              <a:rPr lang="es-ES" sz="1600" dirty="0">
                <a:latin typeface="Calibri" panose="020F0502020204030204" pitchFamily="34" charset="0"/>
                <a:ea typeface="Calibri" panose="020F0502020204030204" pitchFamily="34" charset="0"/>
                <a:cs typeface="Times New Roman" panose="02020603050405020304" pitchFamily="18" charset="0"/>
              </a:rPr>
              <a:t>. Es interesante para todos los traductores conocer esta opción porque si bien – en un primer momento – muchos licenciados o graduados no ven la salida de traductor </a:t>
            </a:r>
            <a:r>
              <a:rPr lang="es-ES" sz="1600" dirty="0" err="1">
                <a:latin typeface="Calibri" panose="020F0502020204030204" pitchFamily="34" charset="0"/>
                <a:ea typeface="Calibri" panose="020F0502020204030204" pitchFamily="34" charset="0"/>
                <a:cs typeface="Times New Roman" panose="02020603050405020304" pitchFamily="18" charset="0"/>
              </a:rPr>
              <a:t>freelance</a:t>
            </a:r>
            <a:r>
              <a:rPr lang="es-ES" sz="1600" dirty="0">
                <a:latin typeface="Calibri" panose="020F0502020204030204" pitchFamily="34" charset="0"/>
                <a:ea typeface="Calibri" panose="020F0502020204030204" pitchFamily="34" charset="0"/>
                <a:cs typeface="Times New Roman" panose="02020603050405020304" pitchFamily="18" charset="0"/>
              </a:rPr>
              <a:t> como opción atractiva, es cierto que tras trabajar en plantilla o en otros trabajos muchos traductores pasan o bien a ser </a:t>
            </a:r>
            <a:r>
              <a:rPr lang="es-ES" sz="1600" dirty="0" err="1">
                <a:latin typeface="Calibri" panose="020F0502020204030204" pitchFamily="34" charset="0"/>
                <a:ea typeface="Calibri" panose="020F0502020204030204" pitchFamily="34" charset="0"/>
                <a:cs typeface="Times New Roman" panose="02020603050405020304" pitchFamily="18" charset="0"/>
              </a:rPr>
              <a:t>freelancers</a:t>
            </a:r>
            <a:r>
              <a:rPr lang="es-ES" sz="1600" dirty="0">
                <a:latin typeface="Calibri" panose="020F0502020204030204" pitchFamily="34" charset="0"/>
                <a:ea typeface="Calibri" panose="020F0502020204030204" pitchFamily="34" charset="0"/>
                <a:cs typeface="Times New Roman" panose="02020603050405020304" pitchFamily="18" charset="0"/>
              </a:rPr>
              <a:t> más adelante o bien a combinar un trabajo fijo con trabajos </a:t>
            </a:r>
            <a:r>
              <a:rPr lang="es-ES" sz="1600" dirty="0" err="1">
                <a:latin typeface="Calibri" panose="020F0502020204030204" pitchFamily="34" charset="0"/>
                <a:ea typeface="Calibri" panose="020F0502020204030204" pitchFamily="34" charset="0"/>
                <a:cs typeface="Times New Roman" panose="02020603050405020304" pitchFamily="18" charset="0"/>
              </a:rPr>
              <a:t>freelance</a:t>
            </a:r>
            <a:r>
              <a:rPr lang="es-ES" sz="1600" dirty="0">
                <a:latin typeface="Calibri" panose="020F0502020204030204" pitchFamily="34" charset="0"/>
                <a:ea typeface="Calibri" panose="020F0502020204030204" pitchFamily="34" charset="0"/>
                <a:cs typeface="Times New Roman" panose="02020603050405020304" pitchFamily="18" charset="0"/>
              </a:rPr>
              <a:t> esporádicos, de modo que para todos los traductores es una opción a estudiar y a tener en cuenta.</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a:picLocks noChangeAspect="1"/>
          </p:cNvPicPr>
          <p:nvPr/>
        </p:nvPicPr>
        <p:blipFill>
          <a:blip r:embed="rId2"/>
          <a:stretch>
            <a:fillRect/>
          </a:stretch>
        </p:blipFill>
        <p:spPr>
          <a:xfrm>
            <a:off x="6684136" y="6196136"/>
            <a:ext cx="1721389" cy="365709"/>
          </a:xfrm>
          <a:prstGeom prst="rect">
            <a:avLst/>
          </a:prstGeom>
        </p:spPr>
      </p:pic>
    </p:spTree>
    <p:extLst>
      <p:ext uri="{BB962C8B-B14F-4D97-AF65-F5344CB8AC3E}">
        <p14:creationId xmlns:p14="http://schemas.microsoft.com/office/powerpoint/2010/main" val="2696846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76518" y="4450223"/>
            <a:ext cx="8306873" cy="21667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p:nvSpPr>
        <p:spPr>
          <a:xfrm>
            <a:off x="437882" y="352290"/>
            <a:ext cx="8306873" cy="34591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611747" y="45740"/>
            <a:ext cx="5956479" cy="407035"/>
          </a:xfrm>
          <a:prstGeom prst="rect">
            <a:avLst/>
          </a:prstGeom>
        </p:spPr>
        <p:txBody>
          <a:bodyPr wrap="square">
            <a:spAutoFit/>
          </a:bodyPr>
          <a:lstStyle/>
          <a:p>
            <a:pPr>
              <a:lnSpc>
                <a:spcPct val="107000"/>
              </a:lnSpc>
              <a:spcAft>
                <a:spcPts val="800"/>
              </a:spcAft>
            </a:pPr>
            <a:r>
              <a:rPr lang="es-ES" sz="2000" b="1" u="sng"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4.1- Conseguir los primeros clientes como </a:t>
            </a:r>
            <a:r>
              <a:rPr lang="es-ES" sz="2000" b="1" u="sng" dirty="0" err="1">
                <a:solidFill>
                  <a:schemeClr val="accent4"/>
                </a:solidFill>
                <a:latin typeface="Calibri" panose="020F0502020204030204" pitchFamily="34" charset="0"/>
                <a:ea typeface="Calibri" panose="020F0502020204030204" pitchFamily="34" charset="0"/>
                <a:cs typeface="Times New Roman" panose="02020603050405020304" pitchFamily="18" charset="0"/>
              </a:rPr>
              <a:t>freelance</a:t>
            </a:r>
            <a:endParaRPr lang="es-AR" sz="2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37882" y="352290"/>
            <a:ext cx="8306873" cy="3459152"/>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Puede que una de las razones principales para no dar el salto a la traducción </a:t>
            </a:r>
            <a:r>
              <a:rPr lang="es-ES" sz="1600" dirty="0" err="1">
                <a:latin typeface="Calibri" panose="020F0502020204030204" pitchFamily="34" charset="0"/>
                <a:ea typeface="Calibri" panose="020F0502020204030204" pitchFamily="34" charset="0"/>
                <a:cs typeface="Times New Roman" panose="02020603050405020304" pitchFamily="18" charset="0"/>
              </a:rPr>
              <a:t>freelance</a:t>
            </a:r>
            <a:r>
              <a:rPr lang="es-ES" sz="1600" dirty="0">
                <a:latin typeface="Calibri" panose="020F0502020204030204" pitchFamily="34" charset="0"/>
                <a:ea typeface="Calibri" panose="020F0502020204030204" pitchFamily="34" charset="0"/>
                <a:cs typeface="Times New Roman" panose="02020603050405020304" pitchFamily="18" charset="0"/>
              </a:rPr>
              <a:t> es “</a:t>
            </a:r>
            <a:r>
              <a:rPr lang="es-ES" sz="1600" i="1" dirty="0">
                <a:latin typeface="Calibri" panose="020F0502020204030204" pitchFamily="34" charset="0"/>
                <a:ea typeface="Calibri" panose="020F0502020204030204" pitchFamily="34" charset="0"/>
                <a:cs typeface="Times New Roman" panose="02020603050405020304" pitchFamily="18" charset="0"/>
              </a:rPr>
              <a:t>no tengo clientes</a:t>
            </a:r>
            <a:r>
              <a:rPr lang="es-ES" sz="1600" dirty="0">
                <a:latin typeface="Calibri" panose="020F0502020204030204" pitchFamily="34" charset="0"/>
                <a:ea typeface="Calibri" panose="020F0502020204030204" pitchFamily="34" charset="0"/>
                <a:cs typeface="Times New Roman" panose="02020603050405020304" pitchFamily="18" charset="0"/>
              </a:rPr>
              <a:t>“. De hecho, mucha gente incluso espera tener (paradójicamente) una nutrida cartera de clientes ANTES de hacerse </a:t>
            </a:r>
            <a:r>
              <a:rPr lang="es-ES" sz="1600" dirty="0" err="1">
                <a:latin typeface="Calibri" panose="020F0502020204030204" pitchFamily="34" charset="0"/>
                <a:ea typeface="Calibri" panose="020F0502020204030204" pitchFamily="34" charset="0"/>
                <a:cs typeface="Times New Roman" panose="02020603050405020304" pitchFamily="18" charset="0"/>
              </a:rPr>
              <a:t>freelance</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i="1" dirty="0">
                <a:latin typeface="Calibri" panose="020F0502020204030204" pitchFamily="34" charset="0"/>
                <a:ea typeface="Calibri" panose="020F0502020204030204" pitchFamily="34" charset="0"/>
                <a:cs typeface="Times New Roman" panose="02020603050405020304" pitchFamily="18" charset="0"/>
              </a:rPr>
              <a:t>y luego ya me daré de alta cuando ya tenga muchos clientes</a:t>
            </a:r>
            <a:r>
              <a:rPr lang="es-ES" sz="1600" dirty="0">
                <a:latin typeface="Calibri" panose="020F0502020204030204" pitchFamily="34" charset="0"/>
                <a:ea typeface="Calibri" panose="020F0502020204030204" pitchFamily="34" charset="0"/>
                <a:cs typeface="Times New Roman" panose="02020603050405020304" pitchFamily="18" charset="0"/>
              </a:rPr>
              <a:t>“. Pero, es algo imposible o casi imposible porque nadie te va a contratar como traductora </a:t>
            </a:r>
            <a:r>
              <a:rPr lang="es-ES" sz="1600" dirty="0" err="1">
                <a:latin typeface="Calibri" panose="020F0502020204030204" pitchFamily="34" charset="0"/>
                <a:ea typeface="Calibri" panose="020F0502020204030204" pitchFamily="34" charset="0"/>
                <a:cs typeface="Times New Roman" panose="02020603050405020304" pitchFamily="18" charset="0"/>
              </a:rPr>
              <a:t>freelance</a:t>
            </a:r>
            <a:r>
              <a:rPr lang="es-ES" sz="1600" dirty="0">
                <a:latin typeface="Calibri" panose="020F0502020204030204" pitchFamily="34" charset="0"/>
                <a:ea typeface="Calibri" panose="020F0502020204030204" pitchFamily="34" charset="0"/>
                <a:cs typeface="Times New Roman" panose="02020603050405020304" pitchFamily="18" charset="0"/>
              </a:rPr>
              <a:t> si no reúnes ni la mínima condición de estar dada de alta (registrada como traductora </a:t>
            </a:r>
            <a:r>
              <a:rPr lang="es-ES" sz="1600" dirty="0" err="1">
                <a:latin typeface="Calibri" panose="020F0502020204030204" pitchFamily="34" charset="0"/>
                <a:ea typeface="Calibri" panose="020F0502020204030204" pitchFamily="34" charset="0"/>
                <a:cs typeface="Times New Roman" panose="02020603050405020304" pitchFamily="18" charset="0"/>
              </a:rPr>
              <a:t>freelance</a:t>
            </a:r>
            <a:r>
              <a:rPr lang="es-ES" sz="1600" dirty="0">
                <a:latin typeface="Calibri" panose="020F0502020204030204" pitchFamily="34" charset="0"/>
                <a:ea typeface="Calibri" panose="020F0502020204030204" pitchFamily="34" charset="0"/>
                <a:cs typeface="Times New Roman" panose="02020603050405020304" pitchFamily="18" charset="0"/>
              </a:rPr>
              <a:t>) para poder emitir una factura.</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Por tanto, no cabe ningún planteamiento de “</a:t>
            </a:r>
            <a:r>
              <a:rPr lang="es-ES" sz="1600" i="1" dirty="0">
                <a:latin typeface="Calibri" panose="020F0502020204030204" pitchFamily="34" charset="0"/>
                <a:ea typeface="Calibri" panose="020F0502020204030204" pitchFamily="34" charset="0"/>
                <a:cs typeface="Times New Roman" panose="02020603050405020304" pitchFamily="18" charset="0"/>
              </a:rPr>
              <a:t>primer tengo los clientes y luego me doy de alta</a:t>
            </a:r>
            <a:r>
              <a:rPr lang="es-ES" sz="1600" dirty="0">
                <a:latin typeface="Calibri" panose="020F0502020204030204" pitchFamily="34" charset="0"/>
                <a:ea typeface="Calibri" panose="020F0502020204030204" pitchFamily="34" charset="0"/>
                <a:cs typeface="Times New Roman" panose="02020603050405020304" pitchFamily="18" charset="0"/>
              </a:rPr>
              <a:t>” y, generalmente, es al revés. Lo que sí puede tener uno son cálculos, previsiones, expectativas… O incluso tener ya algo apalabrado pero generalmente los clientes llegan después de realizarse el alta y no antes.</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Hasta que uno se presenta en el mercado no va a llegar ninguna oferta así que el alta como autónomo tiene que ir ligado (o precedido con poco tiempo) de un lanzamiento comercial.</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edio marco 3"/>
          <p:cNvSpPr/>
          <p:nvPr/>
        </p:nvSpPr>
        <p:spPr>
          <a:xfrm>
            <a:off x="341290" y="258428"/>
            <a:ext cx="270457" cy="3796985"/>
          </a:xfrm>
          <a:prstGeom prst="half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5" name="Rectángulo 4"/>
          <p:cNvSpPr/>
          <p:nvPr/>
        </p:nvSpPr>
        <p:spPr>
          <a:xfrm>
            <a:off x="611747" y="4154736"/>
            <a:ext cx="3611501" cy="388696"/>
          </a:xfrm>
          <a:prstGeom prst="rect">
            <a:avLst/>
          </a:prstGeom>
        </p:spPr>
        <p:txBody>
          <a:bodyPr wrap="none">
            <a:spAutoFit/>
          </a:bodyPr>
          <a:lstStyle/>
          <a:p>
            <a:pPr>
              <a:lnSpc>
                <a:spcPct val="107000"/>
              </a:lnSpc>
              <a:spcAft>
                <a:spcPts val="800"/>
              </a:spcAft>
            </a:pPr>
            <a:r>
              <a:rPr lang="es-ES" b="1" u="sng"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4.1.1.- Gastar antes de darse de alta</a:t>
            </a:r>
            <a:endParaRPr lang="es-AR"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37882" y="4365345"/>
            <a:ext cx="8306873" cy="2200089"/>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Este es un error de muchas personas. Realmente depende de lo que vayas a gastar pero, en principio, es un error gastar dinero en temas relacionados con el negocio antes de la fecha de alta ya que esos gastos van a ser difíciles de desgravar. Es preferible pagar 15 días de seguridad social (que serán 100 euros o poco más) que gastar 1.500 euros en un ordenador y no poder incluirlo como gasto. Así que mi recomendación es no gastar nada hasta que se produzca el alta en el IAE (Impuesto de Actividades Económicas - un registro obligatorio en el que hay que darse de alta en España para iniciar una actividad económica y que se divide en epígrafes) y en la seguridad social.</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Medio marco 8"/>
          <p:cNvSpPr/>
          <p:nvPr/>
        </p:nvSpPr>
        <p:spPr>
          <a:xfrm>
            <a:off x="341290" y="4323080"/>
            <a:ext cx="270457" cy="2242354"/>
          </a:xfrm>
          <a:prstGeom prst="half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3624146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6516" y="1836387"/>
            <a:ext cx="8293996" cy="386895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645033" y="1473449"/>
            <a:ext cx="4049314" cy="388696"/>
          </a:xfrm>
          <a:prstGeom prst="rect">
            <a:avLst/>
          </a:prstGeom>
        </p:spPr>
        <p:txBody>
          <a:bodyPr wrap="none">
            <a:spAutoFit/>
          </a:bodyPr>
          <a:lstStyle/>
          <a:p>
            <a:pPr>
              <a:lnSpc>
                <a:spcPct val="107000"/>
              </a:lnSpc>
              <a:spcAft>
                <a:spcPts val="800"/>
              </a:spcAft>
            </a:pPr>
            <a:r>
              <a:rPr lang="es-ES" b="1" u="sng"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4.1.2.- Crear un negocio es una inversión</a:t>
            </a:r>
            <a:endParaRPr lang="es-AR"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76516" y="1862145"/>
            <a:ext cx="8293996" cy="3825214"/>
          </a:xfrm>
          <a:prstGeom prst="rect">
            <a:avLst/>
          </a:prstGeom>
          <a:solidFill>
            <a:schemeClr val="accent4">
              <a:lumMod val="20000"/>
              <a:lumOff val="80000"/>
            </a:schemeClr>
          </a:solidFill>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Es un aspecto que se le olvida a mucha gente y es que montar un negocio es una inversión y un riesgo. Hay que querer arriesgarse y hay que pensar a largo plazo y no enfocarse en lo más inmediato.</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Crear un negocio siempre debe ser el resultado de una </a:t>
            </a:r>
            <a:r>
              <a:rPr lang="es-ES" sz="1600" b="1" dirty="0">
                <a:latin typeface="Calibri" panose="020F0502020204030204" pitchFamily="34" charset="0"/>
                <a:ea typeface="Calibri" panose="020F0502020204030204" pitchFamily="34" charset="0"/>
                <a:cs typeface="Times New Roman" panose="02020603050405020304" pitchFamily="18" charset="0"/>
              </a:rPr>
              <a:t>reflexión</a:t>
            </a:r>
            <a:r>
              <a:rPr lang="es-ES" sz="1600" dirty="0">
                <a:latin typeface="Calibri" panose="020F0502020204030204" pitchFamily="34" charset="0"/>
                <a:ea typeface="Calibri" panose="020F0502020204030204" pitchFamily="34" charset="0"/>
                <a:cs typeface="Times New Roman" panose="02020603050405020304" pitchFamily="18" charset="0"/>
              </a:rPr>
              <a:t> que lleva a una </a:t>
            </a:r>
            <a:r>
              <a:rPr lang="es-ES" sz="1600" b="1" dirty="0">
                <a:latin typeface="Calibri" panose="020F0502020204030204" pitchFamily="34" charset="0"/>
                <a:ea typeface="Calibri" panose="020F0502020204030204" pitchFamily="34" charset="0"/>
                <a:cs typeface="Times New Roman" panose="02020603050405020304" pitchFamily="18" charset="0"/>
              </a:rPr>
              <a:t>acción</a:t>
            </a:r>
            <a:r>
              <a:rPr lang="es-ES" sz="1600" dirty="0">
                <a:latin typeface="Calibri" panose="020F0502020204030204" pitchFamily="34" charset="0"/>
                <a:ea typeface="Calibri" panose="020F0502020204030204" pitchFamily="34" charset="0"/>
                <a:cs typeface="Times New Roman" panose="02020603050405020304" pitchFamily="18" charset="0"/>
              </a:rPr>
              <a:t> y una estrategia de negocio a medio-largo plazo.</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En realidad darse de alta en una fecha u otra o realizar un pequeño gasto administrativo y de cuotas de seguridad social es una gota en el océano frente a todo lo que se puede ganar a largo plazo, así que la persona inteligente que tiene perspectivas de trabajar no debería darle ninguna importancia.</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Piensa que es como pagar una entrada a una fiesta: si no pagas, no entras a la fiesta. Y si no accedes a la fiesta nunca sabrás si te interesaba o no o quién podrías haber conocido o lo que habría pasado. Hay que estar dispuesto a pagar esa entrada para poder experimentar lo que vendrá después.</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edio marco 3"/>
          <p:cNvSpPr/>
          <p:nvPr/>
        </p:nvSpPr>
        <p:spPr>
          <a:xfrm>
            <a:off x="334849" y="1730154"/>
            <a:ext cx="283334" cy="4168370"/>
          </a:xfrm>
          <a:prstGeom prst="half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pic>
        <p:nvPicPr>
          <p:cNvPr id="6" name="Imagen 5"/>
          <p:cNvPicPr>
            <a:picLocks noChangeAspect="1"/>
          </p:cNvPicPr>
          <p:nvPr/>
        </p:nvPicPr>
        <p:blipFill>
          <a:blip r:embed="rId2"/>
          <a:stretch>
            <a:fillRect/>
          </a:stretch>
        </p:blipFill>
        <p:spPr>
          <a:xfrm>
            <a:off x="7173533" y="359057"/>
            <a:ext cx="1721389" cy="365709"/>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241" y="291163"/>
            <a:ext cx="983583" cy="764799"/>
          </a:xfrm>
          <a:prstGeom prst="rect">
            <a:avLst/>
          </a:prstGeom>
        </p:spPr>
      </p:pic>
    </p:spTree>
    <p:extLst>
      <p:ext uri="{BB962C8B-B14F-4D97-AF65-F5344CB8AC3E}">
        <p14:creationId xmlns:p14="http://schemas.microsoft.com/office/powerpoint/2010/main" val="3892359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15154" y="931663"/>
            <a:ext cx="8358389" cy="54060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837125" y="534609"/>
            <a:ext cx="4800160" cy="407035"/>
          </a:xfrm>
          <a:prstGeom prst="rect">
            <a:avLst/>
          </a:prstGeom>
        </p:spPr>
        <p:txBody>
          <a:bodyPr wrap="none">
            <a:spAutoFit/>
          </a:bodyPr>
          <a:lstStyle/>
          <a:p>
            <a:pPr>
              <a:lnSpc>
                <a:spcPct val="107000"/>
              </a:lnSpc>
              <a:spcAft>
                <a:spcPts val="800"/>
              </a:spcAft>
            </a:pPr>
            <a:r>
              <a:rPr lang="es-ES" sz="2000" b="1" u="sng" dirty="0" smtClean="0">
                <a:solidFill>
                  <a:schemeClr val="accent4"/>
                </a:solidFill>
                <a:latin typeface="Calibri" panose="020F0502020204030204" pitchFamily="34" charset="0"/>
                <a:ea typeface="Calibri" panose="020F0502020204030204" pitchFamily="34" charset="0"/>
                <a:cs typeface="Times New Roman" panose="02020603050405020304" pitchFamily="18" charset="0"/>
              </a:rPr>
              <a:t>4.1.3.- Nosotros tampoco teníamos clientes</a:t>
            </a:r>
            <a:endParaRPr lang="es-AR" sz="20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15154" y="931663"/>
            <a:ext cx="8358389" cy="5406032"/>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Cuando me di de alta no tenía muchos clientes. Tenía apalabrado un contrato con un cliente que me iba a pagar un tanto fijo al mes por un servicio, que ni siquiera tenía que ver con traducción y era un tema de contenidos periodísticos. Aproveché para darme de alta en el epígrafe de traductores también ya que había terminado la carrera de traducción unos meses antes y era socio de la asociación de traductores.</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Cuando ya estaba dado de alta pude presentarme como nuevo autónomo, escribir a agencias, escribir a compañeros… Y, al poco tiempo (creo que ni pasó un mes), ya tenía encargos de traducción.</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En cuanto a </a:t>
            </a:r>
            <a:r>
              <a:rPr lang="es-ES" sz="1600" b="1" dirty="0">
                <a:latin typeface="Calibri" panose="020F0502020204030204" pitchFamily="34" charset="0"/>
                <a:ea typeface="Calibri" panose="020F0502020204030204" pitchFamily="34" charset="0"/>
                <a:cs typeface="Times New Roman" panose="02020603050405020304" pitchFamily="18" charset="0"/>
              </a:rPr>
              <a:t>estrategias para conseguir clientes</a:t>
            </a:r>
            <a:r>
              <a:rPr lang="es-ES" sz="1600" dirty="0">
                <a:latin typeface="Calibri" panose="020F0502020204030204" pitchFamily="34" charset="0"/>
                <a:ea typeface="Calibri" panose="020F0502020204030204" pitchFamily="34" charset="0"/>
                <a:cs typeface="Times New Roman" panose="02020603050405020304" pitchFamily="18" charset="0"/>
              </a:rPr>
              <a:t> hay muchas, pero nadie puede conseguir un cliente prospectivo. Es decir, hasta que no es cliente de verdad, no es cliente. No sé si me explico. Si no estás dada de alta como autónoma y operando ya </a:t>
            </a:r>
            <a:r>
              <a:rPr lang="es-ES" sz="1600" i="1" dirty="0">
                <a:latin typeface="Calibri" panose="020F0502020204030204" pitchFamily="34" charset="0"/>
                <a:ea typeface="Calibri" panose="020F0502020204030204" pitchFamily="34" charset="0"/>
                <a:cs typeface="Times New Roman" panose="02020603050405020304" pitchFamily="18" charset="0"/>
              </a:rPr>
              <a:t>de facto</a:t>
            </a:r>
            <a:r>
              <a:rPr lang="es-ES" sz="1600" dirty="0">
                <a:latin typeface="Calibri" panose="020F0502020204030204" pitchFamily="34" charset="0"/>
                <a:ea typeface="Calibri" panose="020F0502020204030204" pitchFamily="34" charset="0"/>
                <a:cs typeface="Times New Roman" panose="02020603050405020304" pitchFamily="18" charset="0"/>
              </a:rPr>
              <a:t> y </a:t>
            </a:r>
            <a:r>
              <a:rPr lang="es-ES" sz="1600" i="1" dirty="0">
                <a:latin typeface="Calibri" panose="020F0502020204030204" pitchFamily="34" charset="0"/>
                <a:ea typeface="Calibri" panose="020F0502020204030204" pitchFamily="34" charset="0"/>
                <a:cs typeface="Times New Roman" panose="02020603050405020304" pitchFamily="18" charset="0"/>
              </a:rPr>
              <a:t>de iure</a:t>
            </a:r>
            <a:r>
              <a:rPr lang="es-ES" sz="1600" dirty="0">
                <a:latin typeface="Calibri" panose="020F0502020204030204" pitchFamily="34" charset="0"/>
                <a:ea typeface="Calibri" panose="020F0502020204030204" pitchFamily="34" charset="0"/>
                <a:cs typeface="Times New Roman" panose="02020603050405020304" pitchFamily="18" charset="0"/>
              </a:rPr>
              <a:t> como traductora </a:t>
            </a:r>
            <a:r>
              <a:rPr lang="es-ES" sz="1600" dirty="0" err="1">
                <a:latin typeface="Calibri" panose="020F0502020204030204" pitchFamily="34" charset="0"/>
                <a:ea typeface="Calibri" panose="020F0502020204030204" pitchFamily="34" charset="0"/>
                <a:cs typeface="Times New Roman" panose="02020603050405020304" pitchFamily="18" charset="0"/>
              </a:rPr>
              <a:t>freelance</a:t>
            </a:r>
            <a:r>
              <a:rPr lang="es-ES" sz="1600" dirty="0">
                <a:latin typeface="Calibri" panose="020F0502020204030204" pitchFamily="34" charset="0"/>
                <a:ea typeface="Calibri" panose="020F0502020204030204" pitchFamily="34" charset="0"/>
                <a:cs typeface="Times New Roman" panose="02020603050405020304" pitchFamily="18" charset="0"/>
              </a:rPr>
              <a:t> nadie te va a poder responder a la pregunta: </a:t>
            </a:r>
            <a:r>
              <a:rPr lang="es-ES" sz="1600" i="1" dirty="0">
                <a:latin typeface="Calibri" panose="020F0502020204030204" pitchFamily="34" charset="0"/>
                <a:ea typeface="Calibri" panose="020F0502020204030204" pitchFamily="34" charset="0"/>
                <a:cs typeface="Times New Roman" panose="02020603050405020304" pitchFamily="18" charset="0"/>
              </a:rPr>
              <a:t>“¿Si yo estuviera dada de alta, tú me contratarías?</a:t>
            </a:r>
            <a:r>
              <a:rPr lang="es-ES" sz="1600" dirty="0">
                <a:latin typeface="Calibri" panose="020F0502020204030204" pitchFamily="34" charset="0"/>
                <a:ea typeface="Calibri" panose="020F0502020204030204" pitchFamily="34" charset="0"/>
                <a:cs typeface="Times New Roman" panose="02020603050405020304" pitchFamily="18" charset="0"/>
              </a:rPr>
              <a:t>” – y tampoco tendría sentido hacerlo. Seguramente te dirían que depende. “</a:t>
            </a:r>
            <a:r>
              <a:rPr lang="es-ES" sz="1600" i="1" dirty="0">
                <a:latin typeface="Calibri" panose="020F0502020204030204" pitchFamily="34" charset="0"/>
                <a:ea typeface="Calibri" panose="020F0502020204030204" pitchFamily="34" charset="0"/>
                <a:cs typeface="Times New Roman" panose="02020603050405020304" pitchFamily="18" charset="0"/>
              </a:rPr>
              <a:t>Date de alta primero, mándanos los datos y las tarifas y ya veremos si surge algo</a:t>
            </a:r>
            <a:r>
              <a:rPr lang="es-ES" sz="1600" dirty="0">
                <a:latin typeface="Calibri" panose="020F0502020204030204" pitchFamily="34" charset="0"/>
                <a:ea typeface="Calibri" panose="020F0502020204030204" pitchFamily="34" charset="0"/>
                <a:cs typeface="Times New Roman" panose="02020603050405020304" pitchFamily="18" charset="0"/>
              </a:rPr>
              <a:t>” porque no pueden prever que vaya a surgir o que no.</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Sin embargo, cuando ya has mandado los </a:t>
            </a:r>
            <a:r>
              <a:rPr lang="es-ES" sz="1600" dirty="0" err="1">
                <a:latin typeface="Calibri" panose="020F0502020204030204" pitchFamily="34" charset="0"/>
                <a:ea typeface="Calibri" panose="020F0502020204030204" pitchFamily="34" charset="0"/>
                <a:cs typeface="Times New Roman" panose="02020603050405020304" pitchFamily="18" charset="0"/>
              </a:rPr>
              <a:t>CVs</a:t>
            </a:r>
            <a:r>
              <a:rPr lang="es-ES" sz="1600" dirty="0">
                <a:latin typeface="Calibri" panose="020F0502020204030204" pitchFamily="34" charset="0"/>
                <a:ea typeface="Calibri" panose="020F0502020204030204" pitchFamily="34" charset="0"/>
                <a:cs typeface="Times New Roman" panose="02020603050405020304" pitchFamily="18" charset="0"/>
              </a:rPr>
              <a:t> y las tarifas a múltiples agencias de alguna manera tu perfil “salta” o emerge en algún sitio o da la casualidad que se lo mandas justo a la persona que estaba buscando a alguien (a veces tras mucho insistir y a veces de casualidad) y te llaman y te llega el encargo.</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edio marco 3"/>
          <p:cNvSpPr/>
          <p:nvPr/>
        </p:nvSpPr>
        <p:spPr>
          <a:xfrm>
            <a:off x="354169" y="738127"/>
            <a:ext cx="321971" cy="5791109"/>
          </a:xfrm>
          <a:prstGeom prst="half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pic>
        <p:nvPicPr>
          <p:cNvPr id="6" name="Imagen 5"/>
          <p:cNvPicPr>
            <a:picLocks noChangeAspect="1"/>
          </p:cNvPicPr>
          <p:nvPr/>
        </p:nvPicPr>
        <p:blipFill>
          <a:blip r:embed="rId2"/>
          <a:stretch>
            <a:fillRect/>
          </a:stretch>
        </p:blipFill>
        <p:spPr>
          <a:xfrm>
            <a:off x="7152154" y="215634"/>
            <a:ext cx="1721389" cy="365709"/>
          </a:xfrm>
          <a:prstGeom prst="rect">
            <a:avLst/>
          </a:prstGeom>
        </p:spPr>
      </p:pic>
    </p:spTree>
    <p:extLst>
      <p:ext uri="{BB962C8B-B14F-4D97-AF65-F5344CB8AC3E}">
        <p14:creationId xmlns:p14="http://schemas.microsoft.com/office/powerpoint/2010/main" val="435341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6378" y="181141"/>
            <a:ext cx="7025425" cy="487506"/>
          </a:xfrm>
          <a:prstGeom prst="rect">
            <a:avLst/>
          </a:prstGeom>
        </p:spPr>
        <p:txBody>
          <a:bodyPr wrap="square">
            <a:spAutoFit/>
          </a:bodyPr>
          <a:lstStyle/>
          <a:p>
            <a:pPr>
              <a:lnSpc>
                <a:spcPct val="107000"/>
              </a:lnSpc>
              <a:spcAft>
                <a:spcPts val="800"/>
              </a:spcAft>
            </a:pPr>
            <a:r>
              <a:rPr lang="es-ES" sz="2400" b="1" u="sng" dirty="0">
                <a:latin typeface="Calibri" panose="020F0502020204030204" pitchFamily="34" charset="0"/>
                <a:ea typeface="Calibri" panose="020F0502020204030204" pitchFamily="34" charset="0"/>
                <a:cs typeface="Times New Roman" panose="02020603050405020304" pitchFamily="18" charset="0"/>
              </a:rPr>
              <a:t>4.1.4.- ¿De dónde pueden venir los primeros clientes?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07" y="668647"/>
            <a:ext cx="7753589" cy="6189353"/>
          </a:xfrm>
          <a:prstGeom prst="rect">
            <a:avLst/>
          </a:prstGeom>
        </p:spPr>
      </p:pic>
    </p:spTree>
    <p:extLst>
      <p:ext uri="{BB962C8B-B14F-4D97-AF65-F5344CB8AC3E}">
        <p14:creationId xmlns:p14="http://schemas.microsoft.com/office/powerpoint/2010/main" val="307975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60419" y="748881"/>
            <a:ext cx="8384147" cy="607539"/>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2"/>
          <p:cNvSpPr/>
          <p:nvPr/>
        </p:nvSpPr>
        <p:spPr>
          <a:xfrm>
            <a:off x="460419" y="748881"/>
            <a:ext cx="8384147" cy="607539"/>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Los casos serán distintos según la experiencia de cada uno pero en mi caso vinieron fundamentalmente de:</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043221941"/>
              </p:ext>
            </p:extLst>
          </p:nvPr>
        </p:nvGraphicFramePr>
        <p:xfrm>
          <a:off x="576328" y="2016597"/>
          <a:ext cx="8075054" cy="4272280"/>
        </p:xfrm>
        <a:graphic>
          <a:graphicData uri="http://schemas.openxmlformats.org/drawingml/2006/table">
            <a:tbl>
              <a:tblPr firstRow="1" bandRow="1">
                <a:effectLst>
                  <a:innerShdw blurRad="63500" dist="50800" dir="18900000">
                    <a:prstClr val="black">
                      <a:alpha val="50000"/>
                    </a:prstClr>
                  </a:innerShdw>
                </a:effectLst>
                <a:tableStyleId>{0505E3EF-67EA-436B-97B2-0124C06EBD24}</a:tableStyleId>
              </a:tblPr>
              <a:tblGrid>
                <a:gridCol w="8075054"/>
              </a:tblGrid>
              <a:tr h="404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dk1"/>
                          </a:solidFill>
                          <a:effectLst/>
                          <a:latin typeface="+mn-lt"/>
                          <a:ea typeface="+mn-ea"/>
                          <a:cs typeface="+mn-cs"/>
                        </a:rPr>
                        <a:t>La empresa para la que ya había trabajado</a:t>
                      </a:r>
                      <a:r>
                        <a:rPr lang="es-ES" sz="1600" b="0" kern="1200" dirty="0" smtClean="0">
                          <a:solidFill>
                            <a:schemeClr val="dk1"/>
                          </a:solidFill>
                          <a:effectLst/>
                          <a:latin typeface="+mn-lt"/>
                          <a:ea typeface="+mn-ea"/>
                          <a:cs typeface="+mn-cs"/>
                        </a:rPr>
                        <a:t>, ya que me encargó trabajo </a:t>
                      </a:r>
                      <a:r>
                        <a:rPr lang="es-ES" sz="1600" b="0" kern="1200" dirty="0" err="1" smtClean="0">
                          <a:solidFill>
                            <a:schemeClr val="dk1"/>
                          </a:solidFill>
                          <a:effectLst/>
                          <a:latin typeface="+mn-lt"/>
                          <a:ea typeface="+mn-ea"/>
                          <a:cs typeface="+mn-cs"/>
                        </a:rPr>
                        <a:t>freelance</a:t>
                      </a:r>
                      <a:r>
                        <a:rPr lang="es-ES" sz="1600" b="0" kern="1200" dirty="0" smtClean="0">
                          <a:solidFill>
                            <a:schemeClr val="dk1"/>
                          </a:solidFill>
                          <a:effectLst/>
                          <a:latin typeface="+mn-lt"/>
                          <a:ea typeface="+mn-ea"/>
                          <a:cs typeface="+mn-cs"/>
                        </a:rPr>
                        <a:t>;</a:t>
                      </a:r>
                      <a:endParaRPr lang="es-AR" sz="1600" b="0" kern="1200" dirty="0" smtClean="0">
                        <a:solidFill>
                          <a:schemeClr val="dk1"/>
                        </a:solidFill>
                        <a:effectLst/>
                        <a:latin typeface="+mn-lt"/>
                        <a:ea typeface="+mn-ea"/>
                        <a:cs typeface="+mn-cs"/>
                      </a:endParaRPr>
                    </a:p>
                    <a:p>
                      <a:endParaRPr lang="es-AR"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dk1"/>
                          </a:solidFill>
                          <a:effectLst/>
                          <a:latin typeface="+mn-lt"/>
                          <a:ea typeface="+mn-ea"/>
                          <a:cs typeface="+mn-cs"/>
                        </a:rPr>
                        <a:t>Redes informales de contactos:</a:t>
                      </a:r>
                      <a:r>
                        <a:rPr lang="es-ES" sz="1600" b="0" kern="1200" dirty="0" smtClean="0">
                          <a:solidFill>
                            <a:schemeClr val="dk1"/>
                          </a:solidFill>
                          <a:effectLst/>
                          <a:latin typeface="+mn-lt"/>
                          <a:ea typeface="+mn-ea"/>
                          <a:cs typeface="+mn-cs"/>
                        </a:rPr>
                        <a:t> profesores de la universidad o clientes que venían recomendados por los profesores; amigos de la facultad que me habían recomendado; amigos que trabajaban en empresas o en agencias de traducción o que eran dueños de agencias de traducción;</a:t>
                      </a:r>
                      <a:endParaRPr lang="es-AR" sz="1600" b="0" kern="1200" dirty="0" smtClean="0">
                        <a:solidFill>
                          <a:schemeClr val="dk1"/>
                        </a:solidFill>
                        <a:effectLst/>
                        <a:latin typeface="+mn-lt"/>
                        <a:ea typeface="+mn-ea"/>
                        <a:cs typeface="+mn-cs"/>
                      </a:endParaRPr>
                    </a:p>
                    <a:p>
                      <a:endParaRPr lang="es-AR"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dk1"/>
                          </a:solidFill>
                          <a:effectLst/>
                          <a:latin typeface="+mn-lt"/>
                          <a:ea typeface="+mn-ea"/>
                          <a:cs typeface="+mn-cs"/>
                        </a:rPr>
                        <a:t>Contactos profesionales y asociaciones profesionales: </a:t>
                      </a:r>
                      <a:r>
                        <a:rPr lang="es-ES" sz="1600" b="0" kern="1200" dirty="0" smtClean="0">
                          <a:solidFill>
                            <a:schemeClr val="dk1"/>
                          </a:solidFill>
                          <a:effectLst/>
                          <a:latin typeface="+mn-lt"/>
                          <a:ea typeface="+mn-ea"/>
                          <a:cs typeface="+mn-cs"/>
                        </a:rPr>
                        <a:t>personas que me habían conocido a través de una asociación de profesionales o en algún encuentro de profesionales (tertulias de traductores, reuniones, cursos para profesionales…).</a:t>
                      </a:r>
                      <a:endParaRPr lang="es-AR" sz="1600" b="0" kern="1200" dirty="0" smtClean="0">
                        <a:solidFill>
                          <a:schemeClr val="dk1"/>
                        </a:solidFill>
                        <a:effectLst/>
                        <a:latin typeface="+mn-lt"/>
                        <a:ea typeface="+mn-ea"/>
                        <a:cs typeface="+mn-cs"/>
                      </a:endParaRPr>
                    </a:p>
                    <a:p>
                      <a:endParaRPr lang="es-AR"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0" kern="1200" dirty="0" smtClean="0">
                          <a:solidFill>
                            <a:schemeClr val="dk1"/>
                          </a:solidFill>
                          <a:effectLst/>
                          <a:latin typeface="+mn-lt"/>
                          <a:ea typeface="+mn-ea"/>
                          <a:cs typeface="+mn-cs"/>
                        </a:rPr>
                        <a:t> </a:t>
                      </a:r>
                      <a:r>
                        <a:rPr lang="es-ES" sz="1600" b="1" kern="1200" dirty="0" smtClean="0">
                          <a:solidFill>
                            <a:schemeClr val="dk1"/>
                          </a:solidFill>
                          <a:effectLst/>
                          <a:latin typeface="+mn-lt"/>
                          <a:ea typeface="+mn-ea"/>
                          <a:cs typeface="+mn-cs"/>
                        </a:rPr>
                        <a:t>Agencias de traducción</a:t>
                      </a:r>
                      <a:r>
                        <a:rPr lang="es-ES" sz="1600" b="0" kern="1200" dirty="0" smtClean="0">
                          <a:solidFill>
                            <a:schemeClr val="dk1"/>
                          </a:solidFill>
                          <a:effectLst/>
                          <a:latin typeface="+mn-lt"/>
                          <a:ea typeface="+mn-ea"/>
                          <a:cs typeface="+mn-cs"/>
                        </a:rPr>
                        <a:t> a las que había enviado el currículo o en cuya página me había apuntado a través de internet, o a través de una oferta publicada en algún portal.</a:t>
                      </a:r>
                      <a:endParaRPr lang="es-AR" sz="1600" b="0" kern="1200" dirty="0" smtClean="0">
                        <a:solidFill>
                          <a:schemeClr val="dk1"/>
                        </a:solidFill>
                        <a:effectLst/>
                        <a:latin typeface="+mn-lt"/>
                        <a:ea typeface="+mn-ea"/>
                        <a:cs typeface="+mn-cs"/>
                      </a:endParaRPr>
                    </a:p>
                    <a:p>
                      <a:endParaRPr lang="es-AR" dirty="0"/>
                    </a:p>
                  </a:txBody>
                  <a:tcPr/>
                </a:tc>
              </a:tr>
              <a:tr h="370840">
                <a:tc>
                  <a:txBody>
                    <a:bodyPr/>
                    <a:lstStyle/>
                    <a:p>
                      <a:r>
                        <a:rPr lang="es-ES" sz="1600" b="1" kern="1200" dirty="0" smtClean="0">
                          <a:solidFill>
                            <a:schemeClr val="dk1"/>
                          </a:solidFill>
                          <a:effectLst/>
                          <a:latin typeface="+mn-lt"/>
                          <a:ea typeface="+mn-ea"/>
                          <a:cs typeface="+mn-cs"/>
                        </a:rPr>
                        <a:t>Contactos a través de grupos virtuales y comunidades: </a:t>
                      </a:r>
                      <a:r>
                        <a:rPr lang="es-ES" sz="1600" b="0" kern="1200" dirty="0" smtClean="0">
                          <a:solidFill>
                            <a:schemeClr val="dk1"/>
                          </a:solidFill>
                          <a:effectLst/>
                          <a:latin typeface="+mn-lt"/>
                          <a:ea typeface="+mn-ea"/>
                          <a:cs typeface="+mn-cs"/>
                        </a:rPr>
                        <a:t>foros, listas de distribución, etc.</a:t>
                      </a:r>
                      <a:endParaRPr lang="es-AR" sz="1600" b="0" dirty="0"/>
                    </a:p>
                  </a:txBody>
                  <a:tcPr/>
                </a:tc>
              </a:tr>
            </a:tbl>
          </a:graphicData>
        </a:graphic>
      </p:graphicFrame>
      <p:sp>
        <p:nvSpPr>
          <p:cNvPr id="12" name="Flecha abajo 11"/>
          <p:cNvSpPr/>
          <p:nvPr/>
        </p:nvSpPr>
        <p:spPr>
          <a:xfrm>
            <a:off x="4056845" y="1468192"/>
            <a:ext cx="296214" cy="321971"/>
          </a:xfrm>
          <a:prstGeom prst="downArrow">
            <a:avLst/>
          </a:prstGeom>
          <a:solidFill>
            <a:schemeClr val="accent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276406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ector fuera de página 4"/>
          <p:cNvSpPr/>
          <p:nvPr/>
        </p:nvSpPr>
        <p:spPr>
          <a:xfrm>
            <a:off x="3398427" y="1123857"/>
            <a:ext cx="1769273" cy="912344"/>
          </a:xfrm>
          <a:prstGeom prst="flowChartOffpageConnector">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3448349" y="1123856"/>
            <a:ext cx="1669431" cy="470000"/>
          </a:xfrm>
          <a:prstGeom prst="rect">
            <a:avLst/>
          </a:prstGeom>
        </p:spPr>
        <p:txBody>
          <a:bodyPr wrap="none">
            <a:spAutoFit/>
          </a:bodyPr>
          <a:lstStyle/>
          <a:p>
            <a:pPr>
              <a:lnSpc>
                <a:spcPct val="107000"/>
              </a:lnSpc>
              <a:spcAft>
                <a:spcPts val="800"/>
              </a:spcAft>
            </a:pPr>
            <a:r>
              <a:rPr lang="es-ES" sz="2400" b="1" u="sng" dirty="0" smtClean="0">
                <a:effectLst/>
                <a:latin typeface="Calibri" panose="020F0502020204030204" pitchFamily="34" charset="0"/>
                <a:ea typeface="Calibri" panose="020F0502020204030204" pitchFamily="34" charset="0"/>
                <a:cs typeface="Times New Roman" panose="02020603050405020304" pitchFamily="18" charset="0"/>
              </a:rPr>
              <a:t>OBJETIVOS: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188105" y="2461025"/>
            <a:ext cx="7183161" cy="3042821"/>
          </a:xfrm>
          <a:prstGeom prst="rect">
            <a:avLst/>
          </a:prstGeom>
        </p:spPr>
        <p:txBody>
          <a:bodyPr wrap="square">
            <a:spAutoFit/>
          </a:bodyPr>
          <a:lstStyle/>
          <a:p>
            <a:pPr lvl="0" algn="just">
              <a:lnSpc>
                <a:spcPct val="107000"/>
              </a:lnSpc>
              <a:spcAft>
                <a:spcPts val="0"/>
              </a:spcAft>
            </a:pPr>
            <a:r>
              <a:rPr lang="es-ES" dirty="0" smtClean="0">
                <a:effectLst/>
                <a:latin typeface="+mj-lt"/>
                <a:ea typeface="Calibri" panose="020F0502020204030204" pitchFamily="34" charset="0"/>
                <a:cs typeface="Times New Roman" panose="02020603050405020304" pitchFamily="18" charset="0"/>
              </a:rPr>
              <a:t>Ofrecer una perspectiva general de las principales salidas laborales en traducción con unos apuntes de las ventajas e inconvenientes de cada opción.</a:t>
            </a:r>
          </a:p>
          <a:p>
            <a:pPr marL="342900" lvl="0" indent="-342900" algn="just">
              <a:lnSpc>
                <a:spcPct val="107000"/>
              </a:lnSpc>
              <a:spcAft>
                <a:spcPts val="0"/>
              </a:spcAft>
              <a:buFont typeface="Symbol" panose="05050102010706020507" pitchFamily="18" charset="2"/>
              <a:buChar char=""/>
            </a:pPr>
            <a:endParaRPr lang="es-AR" dirty="0" smtClean="0">
              <a:effectLst/>
              <a:latin typeface="+mj-lt"/>
              <a:ea typeface="Calibri" panose="020F0502020204030204" pitchFamily="34" charset="0"/>
              <a:cs typeface="Times New Roman" panose="02020603050405020304" pitchFamily="18" charset="0"/>
            </a:endParaRPr>
          </a:p>
          <a:p>
            <a:pPr lvl="0" algn="just">
              <a:lnSpc>
                <a:spcPct val="107000"/>
              </a:lnSpc>
              <a:spcAft>
                <a:spcPts val="0"/>
              </a:spcAft>
            </a:pPr>
            <a:r>
              <a:rPr lang="es-ES" dirty="0" smtClean="0">
                <a:effectLst/>
                <a:latin typeface="+mj-lt"/>
                <a:ea typeface="Calibri" panose="020F0502020204030204" pitchFamily="34" charset="0"/>
                <a:cs typeface="Times New Roman" panose="02020603050405020304" pitchFamily="18" charset="0"/>
              </a:rPr>
              <a:t>Estudio de la salida profesional de traductor </a:t>
            </a:r>
            <a:r>
              <a:rPr lang="es-ES" dirty="0" err="1" smtClean="0">
                <a:effectLst/>
                <a:latin typeface="+mj-lt"/>
                <a:ea typeface="Calibri" panose="020F0502020204030204" pitchFamily="34" charset="0"/>
                <a:cs typeface="Times New Roman" panose="02020603050405020304" pitchFamily="18" charset="0"/>
              </a:rPr>
              <a:t>freelance</a:t>
            </a:r>
            <a:r>
              <a:rPr lang="es-ES" dirty="0" smtClean="0">
                <a:effectLst/>
                <a:latin typeface="+mj-lt"/>
                <a:ea typeface="Calibri" panose="020F0502020204030204" pitchFamily="34" charset="0"/>
                <a:cs typeface="Times New Roman" panose="02020603050405020304" pitchFamily="18" charset="0"/>
              </a:rPr>
              <a:t>, como opción mayoritaria cuyas características han de conocer tanto los propios traductores como las personas que les gestionan.</a:t>
            </a:r>
          </a:p>
          <a:p>
            <a:pPr lvl="0" algn="just">
              <a:lnSpc>
                <a:spcPct val="107000"/>
              </a:lnSpc>
              <a:spcAft>
                <a:spcPts val="0"/>
              </a:spcAft>
            </a:pPr>
            <a:endParaRPr lang="es-ES" dirty="0" smtClean="0">
              <a:effectLst/>
              <a:latin typeface="+mj-lt"/>
              <a:ea typeface="Calibri" panose="020F0502020204030204" pitchFamily="34" charset="0"/>
              <a:cs typeface="Times New Roman" panose="02020603050405020304" pitchFamily="18" charset="0"/>
            </a:endParaRPr>
          </a:p>
          <a:p>
            <a:pPr lvl="0" algn="just">
              <a:lnSpc>
                <a:spcPct val="107000"/>
              </a:lnSpc>
              <a:spcAft>
                <a:spcPts val="800"/>
              </a:spcAft>
            </a:pPr>
            <a:r>
              <a:rPr lang="es-ES" dirty="0" smtClean="0">
                <a:effectLst/>
                <a:latin typeface="+mj-lt"/>
                <a:ea typeface="Calibri" panose="020F0502020204030204" pitchFamily="34" charset="0"/>
                <a:cs typeface="Times New Roman" panose="02020603050405020304" pitchFamily="18" charset="0"/>
              </a:rPr>
              <a:t>Apuntes sobre los primeros pasos a tomar como traductor </a:t>
            </a:r>
            <a:r>
              <a:rPr lang="es-ES" dirty="0" err="1" smtClean="0">
                <a:effectLst/>
                <a:latin typeface="+mj-lt"/>
                <a:ea typeface="Calibri" panose="020F0502020204030204" pitchFamily="34" charset="0"/>
                <a:cs typeface="Times New Roman" panose="02020603050405020304" pitchFamily="18" charset="0"/>
              </a:rPr>
              <a:t>freelance</a:t>
            </a:r>
            <a:r>
              <a:rPr lang="es-ES" dirty="0" smtClean="0">
                <a:effectLst/>
                <a:latin typeface="+mj-lt"/>
                <a:ea typeface="Calibri" panose="020F0502020204030204" pitchFamily="34" charset="0"/>
                <a:cs typeface="Times New Roman" panose="02020603050405020304" pitchFamily="18" charset="0"/>
              </a:rPr>
              <a:t>: cómo planificar la estrategia a seguir, atracción de clientes y marketing.</a:t>
            </a:r>
            <a:endParaRPr lang="es-AR" dirty="0">
              <a:effectLst/>
              <a:latin typeface="+mj-lt"/>
              <a:ea typeface="Calibri" panose="020F0502020204030204" pitchFamily="34" charset="0"/>
              <a:cs typeface="Times New Roman" panose="02020603050405020304" pitchFamily="18" charset="0"/>
            </a:endParaRPr>
          </a:p>
        </p:txBody>
      </p:sp>
      <p:sp>
        <p:nvSpPr>
          <p:cNvPr id="7" name="Decisión 6"/>
          <p:cNvSpPr/>
          <p:nvPr/>
        </p:nvSpPr>
        <p:spPr>
          <a:xfrm>
            <a:off x="788860" y="2575773"/>
            <a:ext cx="386366" cy="218941"/>
          </a:xfrm>
          <a:prstGeom prst="flowChartDecisi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Decisión 7"/>
          <p:cNvSpPr/>
          <p:nvPr/>
        </p:nvSpPr>
        <p:spPr>
          <a:xfrm>
            <a:off x="788860" y="3732726"/>
            <a:ext cx="386366" cy="218941"/>
          </a:xfrm>
          <a:prstGeom prst="flowChartDecisi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Decisión 8"/>
          <p:cNvSpPr/>
          <p:nvPr/>
        </p:nvSpPr>
        <p:spPr>
          <a:xfrm>
            <a:off x="801739" y="4917583"/>
            <a:ext cx="386366" cy="218941"/>
          </a:xfrm>
          <a:prstGeom prst="flowChartDecisi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Imagen 9"/>
          <p:cNvPicPr>
            <a:picLocks noChangeAspect="1"/>
          </p:cNvPicPr>
          <p:nvPr/>
        </p:nvPicPr>
        <p:blipFill>
          <a:blip r:embed="rId2"/>
          <a:stretch>
            <a:fillRect/>
          </a:stretch>
        </p:blipFill>
        <p:spPr>
          <a:xfrm>
            <a:off x="7173533" y="359057"/>
            <a:ext cx="1721389" cy="365709"/>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87" y="359057"/>
            <a:ext cx="983583" cy="764799"/>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887" y="511457"/>
            <a:ext cx="983583" cy="764799"/>
          </a:xfrm>
          <a:prstGeom prst="rect">
            <a:avLst/>
          </a:prstGeom>
        </p:spPr>
      </p:pic>
    </p:spTree>
    <p:extLst>
      <p:ext uri="{BB962C8B-B14F-4D97-AF65-F5344CB8AC3E}">
        <p14:creationId xmlns:p14="http://schemas.microsoft.com/office/powerpoint/2010/main" val="62421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lamada con línea 2 (sin borde) 6"/>
          <p:cNvSpPr/>
          <p:nvPr/>
        </p:nvSpPr>
        <p:spPr>
          <a:xfrm>
            <a:off x="796550" y="2772931"/>
            <a:ext cx="7637172" cy="234057"/>
          </a:xfrm>
          <a:prstGeom prst="callout2">
            <a:avLst>
              <a:gd name="adj1" fmla="val 64252"/>
              <a:gd name="adj2" fmla="val -127"/>
              <a:gd name="adj3" fmla="val 101924"/>
              <a:gd name="adj4" fmla="val -3866"/>
              <a:gd name="adj5" fmla="val -32941"/>
              <a:gd name="adj6" fmla="val -327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2318197" y="199285"/>
            <a:ext cx="3421899" cy="388696"/>
          </a:xfrm>
          <a:prstGeom prst="rect">
            <a:avLst/>
          </a:prstGeom>
        </p:spPr>
        <p:txBody>
          <a:bodyPr wrap="none">
            <a:spAutoFit/>
          </a:bodyPr>
          <a:lstStyle/>
          <a:p>
            <a:pPr>
              <a:lnSpc>
                <a:spcPct val="107000"/>
              </a:lnSpc>
              <a:spcAft>
                <a:spcPts val="800"/>
              </a:spcAft>
            </a:pPr>
            <a:r>
              <a:rPr lang="es-ES" b="1" u="sng"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4.1.5. Marketing en redes sociales</a:t>
            </a:r>
            <a:endParaRPr lang="es-AR"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61700" y="694749"/>
            <a:ext cx="8062175" cy="871008"/>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En la actualidad también es interesante explotar el poder de las redes sociales pero frecuentemente el error es no tener un </a:t>
            </a:r>
            <a:r>
              <a:rPr lang="es-ES" sz="1600" b="1" dirty="0">
                <a:latin typeface="Calibri" panose="020F0502020204030204" pitchFamily="34" charset="0"/>
                <a:ea typeface="Calibri" panose="020F0502020204030204" pitchFamily="34" charset="0"/>
                <a:cs typeface="Times New Roman" panose="02020603050405020304" pitchFamily="18" charset="0"/>
              </a:rPr>
              <a:t>plan de social media</a:t>
            </a:r>
            <a:r>
              <a:rPr lang="es-ES" sz="1600" dirty="0">
                <a:latin typeface="Calibri" panose="020F0502020204030204" pitchFamily="34" charset="0"/>
                <a:ea typeface="Calibri" panose="020F0502020204030204" pitchFamily="34" charset="0"/>
                <a:cs typeface="Times New Roman" panose="02020603050405020304" pitchFamily="18" charset="0"/>
              </a:rPr>
              <a:t> y simplemente colgar contenidos a lo loco sin haber planificado antes:</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Llamada con línea 2 (sin borde) 3"/>
          <p:cNvSpPr/>
          <p:nvPr/>
        </p:nvSpPr>
        <p:spPr>
          <a:xfrm>
            <a:off x="796550" y="1755574"/>
            <a:ext cx="3400022" cy="193183"/>
          </a:xfrm>
          <a:prstGeom prst="callout2">
            <a:avLst>
              <a:gd name="adj1" fmla="val 58750"/>
              <a:gd name="adj2" fmla="val 379"/>
              <a:gd name="adj3" fmla="val 85417"/>
              <a:gd name="adj4" fmla="val -7576"/>
              <a:gd name="adj5" fmla="val -54950"/>
              <a:gd name="adj6" fmla="val -597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p:cNvSpPr/>
          <p:nvPr/>
        </p:nvSpPr>
        <p:spPr>
          <a:xfrm>
            <a:off x="796550" y="1672525"/>
            <a:ext cx="7727325" cy="1146211"/>
          </a:xfrm>
          <a:prstGeom prst="rect">
            <a:avLst/>
          </a:prstGeom>
        </p:spPr>
        <p:txBody>
          <a:bodyPr wrap="square">
            <a:spAutoFit/>
          </a:bodyPr>
          <a:lstStyle/>
          <a:p>
            <a:pPr algn="just">
              <a:lnSpc>
                <a:spcPct val="107000"/>
              </a:lnSpc>
              <a:spcAft>
                <a:spcPts val="800"/>
              </a:spcAft>
            </a:pPr>
            <a:r>
              <a:rPr lang="es-ES" sz="1600" b="1" i="1" dirty="0">
                <a:latin typeface="Calibri" panose="020F0502020204030204" pitchFamily="34" charset="0"/>
                <a:ea typeface="Calibri" panose="020F0502020204030204" pitchFamily="34" charset="0"/>
                <a:cs typeface="Times New Roman" panose="02020603050405020304" pitchFamily="18" charset="0"/>
              </a:rPr>
              <a:t>Las redes en las que queremos estar</a:t>
            </a:r>
            <a:r>
              <a:rPr lang="es-ES" sz="1600" dirty="0">
                <a:latin typeface="Calibri" panose="020F0502020204030204" pitchFamily="34" charset="0"/>
                <a:ea typeface="Calibri" panose="020F0502020204030204" pitchFamily="34" charset="0"/>
                <a:cs typeface="Times New Roman" panose="02020603050405020304" pitchFamily="18" charset="0"/>
              </a:rPr>
              <a:t> – como resultado de la pregunta: </a:t>
            </a:r>
            <a:r>
              <a:rPr lang="es-ES" sz="1600" i="1" dirty="0">
                <a:latin typeface="Calibri" panose="020F0502020204030204" pitchFamily="34" charset="0"/>
                <a:ea typeface="Calibri" panose="020F0502020204030204" pitchFamily="34" charset="0"/>
                <a:cs typeface="Times New Roman" panose="02020603050405020304" pitchFamily="18" charset="0"/>
              </a:rPr>
              <a:t>¿En qué redes sociales están mis clientes-objetivo? ¿A qué público pretendo dirigirme? (</a:t>
            </a:r>
            <a:r>
              <a:rPr lang="es-ES" sz="1600" b="1" i="1" dirty="0">
                <a:latin typeface="Calibri" panose="020F0502020204030204" pitchFamily="34" charset="0"/>
                <a:ea typeface="Calibri" panose="020F0502020204030204" pitchFamily="34" charset="0"/>
                <a:cs typeface="Times New Roman" panose="02020603050405020304" pitchFamily="18" charset="0"/>
              </a:rPr>
              <a:t>-- </a:t>
            </a:r>
            <a:r>
              <a:rPr lang="es-ES" sz="1600" i="1" dirty="0">
                <a:latin typeface="Calibri" panose="020F0502020204030204" pitchFamily="34" charset="0"/>
                <a:ea typeface="Calibri" panose="020F0502020204030204" pitchFamily="34" charset="0"/>
                <a:cs typeface="Times New Roman" panose="02020603050405020304" pitchFamily="18" charset="0"/>
              </a:rPr>
              <a:t>puede ser que </a:t>
            </a:r>
            <a:r>
              <a:rPr lang="es-ES" sz="1600" b="1" i="1" dirty="0">
                <a:latin typeface="Calibri" panose="020F0502020204030204" pitchFamily="34" charset="0"/>
                <a:ea typeface="Calibri" panose="020F0502020204030204" pitchFamily="34" charset="0"/>
                <a:cs typeface="Times New Roman" panose="02020603050405020304" pitchFamily="18" charset="0"/>
              </a:rPr>
              <a:t>no pretenda dirigirme a clientes</a:t>
            </a:r>
            <a:r>
              <a:rPr lang="es-ES" sz="1600" i="1" dirty="0">
                <a:latin typeface="Calibri" panose="020F0502020204030204" pitchFamily="34" charset="0"/>
                <a:ea typeface="Calibri" panose="020F0502020204030204" pitchFamily="34" charset="0"/>
                <a:cs typeface="Times New Roman" panose="02020603050405020304" pitchFamily="18" charset="0"/>
              </a:rPr>
              <a:t> y que quiera dirigirme a los </a:t>
            </a:r>
            <a:r>
              <a:rPr lang="es-ES" sz="1600" i="1" dirty="0" err="1">
                <a:latin typeface="Calibri" panose="020F0502020204030204" pitchFamily="34" charset="0"/>
                <a:ea typeface="Calibri" panose="020F0502020204030204" pitchFamily="34" charset="0"/>
                <a:cs typeface="Times New Roman" panose="02020603050405020304" pitchFamily="18" charset="0"/>
              </a:rPr>
              <a:t>influencers</a:t>
            </a:r>
            <a:r>
              <a:rPr lang="es-ES" sz="1600" i="1" dirty="0">
                <a:latin typeface="Calibri" panose="020F0502020204030204" pitchFamily="34" charset="0"/>
                <a:ea typeface="Calibri" panose="020F0502020204030204" pitchFamily="34" charset="0"/>
                <a:cs typeface="Times New Roman" panose="02020603050405020304" pitchFamily="18" charset="0"/>
              </a:rPr>
              <a:t> de mi industria o – incluso – a la cadena de suministro – proveedores </a:t>
            </a:r>
            <a:r>
              <a:rPr lang="es-ES" sz="1600" b="1" i="1" dirty="0">
                <a:latin typeface="Calibri" panose="020F0502020204030204" pitchFamily="34" charset="0"/>
                <a:ea typeface="Calibri" panose="020F0502020204030204" pitchFamily="34" charset="0"/>
                <a:cs typeface="Times New Roman" panose="02020603050405020304" pitchFamily="18" charset="0"/>
              </a:rPr>
              <a:t>--</a:t>
            </a:r>
            <a:r>
              <a:rPr lang="es-ES" sz="1600" i="1" dirty="0">
                <a:latin typeface="Calibri" panose="020F0502020204030204" pitchFamily="34" charset="0"/>
                <a:ea typeface="Calibri" panose="020F0502020204030204" pitchFamily="34" charset="0"/>
                <a:cs typeface="Times New Roman" panose="02020603050405020304" pitchFamily="18" charset="0"/>
              </a:rPr>
              <a:t>).</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811369" y="2734484"/>
            <a:ext cx="7727325" cy="871008"/>
          </a:xfrm>
          <a:prstGeom prst="rect">
            <a:avLst/>
          </a:prstGeom>
        </p:spPr>
        <p:txBody>
          <a:bodyPr wrap="square">
            <a:spAutoFit/>
          </a:bodyPr>
          <a:lstStyle/>
          <a:p>
            <a:pPr algn="just">
              <a:lnSpc>
                <a:spcPct val="107000"/>
              </a:lnSpc>
              <a:spcAft>
                <a:spcPts val="800"/>
              </a:spcAft>
            </a:pPr>
            <a:r>
              <a:rPr lang="es-ES" sz="1600" b="1" i="1" dirty="0">
                <a:latin typeface="Calibri" panose="020F0502020204030204" pitchFamily="34" charset="0"/>
                <a:ea typeface="Calibri" panose="020F0502020204030204" pitchFamily="34" charset="0"/>
                <a:cs typeface="Times New Roman" panose="02020603050405020304" pitchFamily="18" charset="0"/>
              </a:rPr>
              <a:t>Los contenidos que resultan de interés para esos “clientes” o consumidores del contenido</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i="1" dirty="0">
                <a:latin typeface="Calibri" panose="020F0502020204030204" pitchFamily="34" charset="0"/>
                <a:ea typeface="Calibri" panose="020F0502020204030204" pitchFamily="34" charset="0"/>
                <a:cs typeface="Times New Roman" panose="02020603050405020304" pitchFamily="18" charset="0"/>
              </a:rPr>
              <a:t>¿qué les preocupa o les interesa a mis potenciales clientes en redes sociales?</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i="1" dirty="0">
                <a:latin typeface="Calibri" panose="020F0502020204030204" pitchFamily="34" charset="0"/>
                <a:ea typeface="Calibri" panose="020F0502020204030204" pitchFamily="34" charset="0"/>
                <a:cs typeface="Times New Roman" panose="02020603050405020304" pitchFamily="18" charset="0"/>
              </a:rPr>
              <a:t>¿qué cosas leen y qué cosas comparten?</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Llamada con línea 2 (sin borde) 7"/>
          <p:cNvSpPr/>
          <p:nvPr/>
        </p:nvSpPr>
        <p:spPr>
          <a:xfrm>
            <a:off x="811369" y="3644328"/>
            <a:ext cx="3721994" cy="268625"/>
          </a:xfrm>
          <a:prstGeom prst="callout2">
            <a:avLst>
              <a:gd name="adj1" fmla="val 58750"/>
              <a:gd name="adj2" fmla="val 379"/>
              <a:gd name="adj3" fmla="val 85417"/>
              <a:gd name="adj4" fmla="val -7576"/>
              <a:gd name="adj5" fmla="val -54950"/>
              <a:gd name="adj6" fmla="val -597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ángulo 8"/>
          <p:cNvSpPr/>
          <p:nvPr/>
        </p:nvSpPr>
        <p:spPr>
          <a:xfrm>
            <a:off x="826188" y="3607521"/>
            <a:ext cx="3807068" cy="344069"/>
          </a:xfrm>
          <a:prstGeom prst="rect">
            <a:avLst/>
          </a:prstGeom>
        </p:spPr>
        <p:txBody>
          <a:bodyPr wrap="none">
            <a:spAutoFit/>
          </a:bodyPr>
          <a:lstStyle/>
          <a:p>
            <a:pPr>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Qué </a:t>
            </a:r>
            <a:r>
              <a:rPr lang="es-ES" sz="1600" b="1" i="1" u="sng" dirty="0">
                <a:latin typeface="Calibri" panose="020F0502020204030204" pitchFamily="34" charset="0"/>
                <a:ea typeface="Calibri" panose="020F0502020204030204" pitchFamily="34" charset="0"/>
                <a:cs typeface="Times New Roman" panose="02020603050405020304" pitchFamily="18" charset="0"/>
              </a:rPr>
              <a:t>objetivo</a:t>
            </a:r>
            <a:r>
              <a:rPr lang="es-ES" sz="1600" dirty="0">
                <a:latin typeface="Calibri" panose="020F0502020204030204" pitchFamily="34" charset="0"/>
                <a:ea typeface="Calibri" panose="020F0502020204030204" pitchFamily="34" charset="0"/>
                <a:cs typeface="Times New Roman" panose="02020603050405020304" pitchFamily="18" charset="0"/>
              </a:rPr>
              <a:t> persigo con las redes sociales:</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ángulo 15"/>
          <p:cNvSpPr/>
          <p:nvPr/>
        </p:nvSpPr>
        <p:spPr>
          <a:xfrm>
            <a:off x="714777" y="4103158"/>
            <a:ext cx="7637172" cy="871008"/>
          </a:xfrm>
          <a:prstGeom prst="rect">
            <a:avLst/>
          </a:prstGeom>
        </p:spPr>
        <p:txBody>
          <a:bodyPr wrap="square">
            <a:spAutoFit/>
          </a:bodyPr>
          <a:lstStyle/>
          <a:p>
            <a:pPr lvl="0" algn="just">
              <a:lnSpc>
                <a:spcPct val="107000"/>
              </a:lnSpc>
              <a:spcAft>
                <a:spcPts val="800"/>
              </a:spcAft>
            </a:pPr>
            <a:r>
              <a:rPr lang="es-ES" sz="1600" b="1" i="1" dirty="0">
                <a:latin typeface="Calibri" panose="020F0502020204030204" pitchFamily="34" charset="0"/>
                <a:ea typeface="Calibri" panose="020F0502020204030204" pitchFamily="34" charset="0"/>
                <a:cs typeface="Times New Roman" panose="02020603050405020304" pitchFamily="18" charset="0"/>
              </a:rPr>
              <a:t>¿Crear imagen de marca?</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b="1" i="1" u="sng" dirty="0" err="1">
                <a:latin typeface="Calibri" panose="020F0502020204030204" pitchFamily="34" charset="0"/>
                <a:ea typeface="Calibri" panose="020F0502020204030204" pitchFamily="34" charset="0"/>
                <a:cs typeface="Times New Roman" panose="02020603050405020304" pitchFamily="18" charset="0"/>
              </a:rPr>
              <a:t>branding</a:t>
            </a:r>
            <a:r>
              <a:rPr lang="es-ES" sz="1600" dirty="0">
                <a:latin typeface="Calibri" panose="020F0502020204030204" pitchFamily="34" charset="0"/>
                <a:ea typeface="Calibri" panose="020F0502020204030204" pitchFamily="34" charset="0"/>
                <a:cs typeface="Times New Roman" panose="02020603050405020304" pitchFamily="18" charset="0"/>
              </a:rPr>
              <a:t>) – y si la respuesta fuera sí - </a:t>
            </a:r>
            <a:r>
              <a:rPr lang="es-ES" sz="1600" i="1" dirty="0">
                <a:latin typeface="Calibri" panose="020F0502020204030204" pitchFamily="34" charset="0"/>
                <a:ea typeface="Calibri" panose="020F0502020204030204" pitchFamily="34" charset="0"/>
                <a:cs typeface="Times New Roman" panose="02020603050405020304" pitchFamily="18" charset="0"/>
              </a:rPr>
              <a:t>¿tengo un </a:t>
            </a:r>
            <a:r>
              <a:rPr lang="es-ES" sz="1600" b="1" i="1" dirty="0" err="1">
                <a:latin typeface="Calibri" panose="020F0502020204030204" pitchFamily="34" charset="0"/>
                <a:ea typeface="Calibri" panose="020F0502020204030204" pitchFamily="34" charset="0"/>
                <a:cs typeface="Times New Roman" panose="02020603050405020304" pitchFamily="18" charset="0"/>
              </a:rPr>
              <a:t>branded</a:t>
            </a:r>
            <a:r>
              <a:rPr lang="es-ES" sz="1600" b="1" i="1" dirty="0">
                <a:latin typeface="Calibri" panose="020F0502020204030204" pitchFamily="34" charset="0"/>
                <a:ea typeface="Calibri" panose="020F0502020204030204" pitchFamily="34" charset="0"/>
                <a:cs typeface="Times New Roman" panose="02020603050405020304" pitchFamily="18" charset="0"/>
              </a:rPr>
              <a:t> </a:t>
            </a:r>
            <a:r>
              <a:rPr lang="es-ES" sz="1600" b="1" i="1" dirty="0" err="1">
                <a:latin typeface="Calibri" panose="020F0502020204030204" pitchFamily="34" charset="0"/>
                <a:ea typeface="Calibri" panose="020F0502020204030204" pitchFamily="34" charset="0"/>
                <a:cs typeface="Times New Roman" panose="02020603050405020304" pitchFamily="18" charset="0"/>
              </a:rPr>
              <a:t>content</a:t>
            </a:r>
            <a:r>
              <a:rPr lang="es-ES" sz="1600" i="1" dirty="0">
                <a:latin typeface="Calibri" panose="020F0502020204030204" pitchFamily="34" charset="0"/>
                <a:ea typeface="Calibri" panose="020F0502020204030204" pitchFamily="34" charset="0"/>
                <a:cs typeface="Times New Roman" panose="02020603050405020304" pitchFamily="18" charset="0"/>
              </a:rPr>
              <a:t> para esa marca para ponerla en redes sociales?</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i="1" dirty="0">
                <a:latin typeface="Calibri" panose="020F0502020204030204" pitchFamily="34" charset="0"/>
                <a:ea typeface="Calibri" panose="020F0502020204030204" pitchFamily="34" charset="0"/>
                <a:cs typeface="Times New Roman" panose="02020603050405020304" pitchFamily="18" charset="0"/>
              </a:rPr>
              <a:t>¿cuál es el manifiesto (</a:t>
            </a:r>
            <a:r>
              <a:rPr lang="es-ES" sz="1600" i="1" dirty="0" err="1">
                <a:latin typeface="Calibri" panose="020F0502020204030204" pitchFamily="34" charset="0"/>
                <a:ea typeface="Calibri" panose="020F0502020204030204" pitchFamily="34" charset="0"/>
                <a:cs typeface="Times New Roman" panose="02020603050405020304" pitchFamily="18" charset="0"/>
              </a:rPr>
              <a:t>mission</a:t>
            </a:r>
            <a:r>
              <a:rPr lang="es-ES" sz="1600" i="1" dirty="0">
                <a:latin typeface="Calibri" panose="020F0502020204030204" pitchFamily="34" charset="0"/>
                <a:ea typeface="Calibri" panose="020F0502020204030204" pitchFamily="34" charset="0"/>
                <a:cs typeface="Times New Roman" panose="02020603050405020304" pitchFamily="18" charset="0"/>
              </a:rPr>
              <a:t> </a:t>
            </a:r>
            <a:r>
              <a:rPr lang="es-ES" sz="1600" i="1" dirty="0" err="1">
                <a:latin typeface="Calibri" panose="020F0502020204030204" pitchFamily="34" charset="0"/>
                <a:ea typeface="Calibri" panose="020F0502020204030204" pitchFamily="34" charset="0"/>
                <a:cs typeface="Times New Roman" panose="02020603050405020304" pitchFamily="18" charset="0"/>
              </a:rPr>
              <a:t>statement</a:t>
            </a:r>
            <a:r>
              <a:rPr lang="es-ES" sz="1600" i="1" dirty="0">
                <a:latin typeface="Calibri" panose="020F0502020204030204" pitchFamily="34" charset="0"/>
                <a:ea typeface="Calibri" panose="020F0502020204030204" pitchFamily="34" charset="0"/>
                <a:cs typeface="Times New Roman" panose="02020603050405020304" pitchFamily="18" charset="0"/>
              </a:rPr>
              <a:t>) o cuáles son los elementos diferenciadores de esa marca?</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19"/>
          <p:cNvSpPr/>
          <p:nvPr/>
        </p:nvSpPr>
        <p:spPr>
          <a:xfrm>
            <a:off x="714777" y="5091044"/>
            <a:ext cx="7809098" cy="1397947"/>
          </a:xfrm>
          <a:prstGeom prst="rect">
            <a:avLst/>
          </a:prstGeom>
        </p:spPr>
        <p:txBody>
          <a:bodyPr wrap="square">
            <a:spAutoFit/>
          </a:bodyPr>
          <a:lstStyle/>
          <a:p>
            <a:pPr lvl="0" algn="just">
              <a:lnSpc>
                <a:spcPct val="107000"/>
              </a:lnSpc>
              <a:spcAft>
                <a:spcPts val="800"/>
              </a:spcAft>
            </a:pPr>
            <a:r>
              <a:rPr lang="es-ES" sz="1600" b="1" i="1" dirty="0">
                <a:latin typeface="Calibri" panose="020F0502020204030204" pitchFamily="34" charset="0"/>
                <a:ea typeface="Calibri" panose="020F0502020204030204" pitchFamily="34" charset="0"/>
                <a:cs typeface="Times New Roman" panose="02020603050405020304" pitchFamily="18" charset="0"/>
              </a:rPr>
              <a:t>¿Llevar tráfico a mi web o blog?</a:t>
            </a:r>
            <a:r>
              <a:rPr lang="es-ES" sz="1600" i="1" dirty="0">
                <a:latin typeface="Calibri" panose="020F0502020204030204" pitchFamily="34" charset="0"/>
                <a:ea typeface="Calibri" panose="020F0502020204030204" pitchFamily="34" charset="0"/>
                <a:cs typeface="Times New Roman" panose="02020603050405020304" pitchFamily="18" charset="0"/>
              </a:rPr>
              <a:t> </a:t>
            </a:r>
            <a:r>
              <a:rPr lang="es-ES" sz="1600" dirty="0">
                <a:latin typeface="Calibri" panose="020F0502020204030204" pitchFamily="34" charset="0"/>
                <a:ea typeface="Calibri" panose="020F0502020204030204" pitchFamily="34" charset="0"/>
                <a:cs typeface="Times New Roman" panose="02020603050405020304" pitchFamily="18" charset="0"/>
              </a:rPr>
              <a:t>(</a:t>
            </a:r>
            <a:r>
              <a:rPr lang="es-ES" sz="1600" b="1" i="1" u="sng" dirty="0" err="1">
                <a:latin typeface="Calibri" panose="020F0502020204030204" pitchFamily="34" charset="0"/>
                <a:ea typeface="Calibri" panose="020F0502020204030204" pitchFamily="34" charset="0"/>
                <a:cs typeface="Times New Roman" panose="02020603050405020304" pitchFamily="18" charset="0"/>
              </a:rPr>
              <a:t>inbound</a:t>
            </a:r>
            <a:r>
              <a:rPr lang="es-ES" sz="1600" b="1" i="1" u="sng" dirty="0">
                <a:latin typeface="Calibri" panose="020F0502020204030204" pitchFamily="34" charset="0"/>
                <a:ea typeface="Calibri" panose="020F0502020204030204" pitchFamily="34" charset="0"/>
                <a:cs typeface="Times New Roman" panose="02020603050405020304" pitchFamily="18" charset="0"/>
              </a:rPr>
              <a:t> – </a:t>
            </a:r>
            <a:r>
              <a:rPr lang="es-ES" sz="1600" b="1" i="1" u="sng" dirty="0" err="1">
                <a:latin typeface="Calibri" panose="020F0502020204030204" pitchFamily="34" charset="0"/>
                <a:ea typeface="Calibri" panose="020F0502020204030204" pitchFamily="34" charset="0"/>
                <a:cs typeface="Times New Roman" panose="02020603050405020304" pitchFamily="18" charset="0"/>
              </a:rPr>
              <a:t>content</a:t>
            </a:r>
            <a:r>
              <a:rPr lang="es-ES" sz="1600" b="1" i="1" u="sng" dirty="0">
                <a:latin typeface="Calibri" panose="020F0502020204030204" pitchFamily="34" charset="0"/>
                <a:ea typeface="Calibri" panose="020F0502020204030204" pitchFamily="34" charset="0"/>
                <a:cs typeface="Times New Roman" panose="02020603050405020304" pitchFamily="18" charset="0"/>
              </a:rPr>
              <a:t> marketing</a:t>
            </a:r>
            <a:r>
              <a:rPr lang="es-ES" sz="1600" dirty="0">
                <a:latin typeface="Calibri" panose="020F0502020204030204" pitchFamily="34" charset="0"/>
                <a:ea typeface="Calibri" panose="020F0502020204030204" pitchFamily="34" charset="0"/>
                <a:cs typeface="Times New Roman" panose="02020603050405020304" pitchFamily="18" charset="0"/>
              </a:rPr>
              <a:t>) – si la respuesta es sí: </a:t>
            </a:r>
            <a:r>
              <a:rPr lang="es-ES" sz="1600" i="1" dirty="0">
                <a:latin typeface="Calibri" panose="020F0502020204030204" pitchFamily="34" charset="0"/>
                <a:ea typeface="Calibri" panose="020F0502020204030204" pitchFamily="34" charset="0"/>
                <a:cs typeface="Times New Roman" panose="02020603050405020304" pitchFamily="18" charset="0"/>
              </a:rPr>
              <a:t>¿Tengo un contenido de interés que me vaya a asegurar un porcentaje bueno (bajo) de rebote y (alto) de conversión?</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i="1" dirty="0">
                <a:latin typeface="Calibri" panose="020F0502020204030204" pitchFamily="34" charset="0"/>
                <a:ea typeface="Calibri" panose="020F0502020204030204" pitchFamily="34" charset="0"/>
                <a:cs typeface="Times New Roman" panose="02020603050405020304" pitchFamily="18" charset="0"/>
              </a:rPr>
              <a:t>¿Tengo en marcha un sistema de tracking, análisis y métricas de las visitas que proceden de redes sociales y lo que hacen esas visitas cuando llegan a mi página?</a:t>
            </a:r>
            <a:r>
              <a:rPr lang="es-ES" sz="1600" dirty="0">
                <a:latin typeface="Calibri" panose="020F0502020204030204" pitchFamily="34" charset="0"/>
                <a:ea typeface="Calibri" panose="020F0502020204030204" pitchFamily="34" charset="0"/>
                <a:cs typeface="Times New Roman" panose="02020603050405020304" pitchFamily="18" charset="0"/>
              </a:rPr>
              <a:t> </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Flecha derecha 20"/>
          <p:cNvSpPr/>
          <p:nvPr/>
        </p:nvSpPr>
        <p:spPr>
          <a:xfrm>
            <a:off x="264017" y="4216690"/>
            <a:ext cx="283335" cy="321972"/>
          </a:xfrm>
          <a:prstGeom prst="rightArrow">
            <a:avLst/>
          </a:prstGeom>
          <a:solidFill>
            <a:schemeClr val="accent4"/>
          </a:solidFill>
          <a:ln>
            <a:solidFill>
              <a:schemeClr val="accent4">
                <a:lumMod val="20000"/>
                <a:lumOff val="8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Flecha derecha 21"/>
          <p:cNvSpPr/>
          <p:nvPr/>
        </p:nvSpPr>
        <p:spPr>
          <a:xfrm>
            <a:off x="264017" y="5193338"/>
            <a:ext cx="283335" cy="321972"/>
          </a:xfrm>
          <a:prstGeom prst="rightArrow">
            <a:avLst/>
          </a:prstGeom>
          <a:solidFill>
            <a:schemeClr val="accent4"/>
          </a:solidFill>
          <a:ln>
            <a:solidFill>
              <a:schemeClr val="accent4">
                <a:lumMod val="20000"/>
                <a:lumOff val="8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Rectángulo redondeado 22"/>
          <p:cNvSpPr/>
          <p:nvPr/>
        </p:nvSpPr>
        <p:spPr>
          <a:xfrm>
            <a:off x="154546" y="587981"/>
            <a:ext cx="8654603" cy="977776"/>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46698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dondear rectángulo de esquina diagonal 4"/>
          <p:cNvSpPr/>
          <p:nvPr/>
        </p:nvSpPr>
        <p:spPr>
          <a:xfrm>
            <a:off x="141668" y="1751526"/>
            <a:ext cx="8735096" cy="3039414"/>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Flecha derecha 1"/>
          <p:cNvSpPr/>
          <p:nvPr/>
        </p:nvSpPr>
        <p:spPr>
          <a:xfrm>
            <a:off x="418563" y="389518"/>
            <a:ext cx="282191" cy="321972"/>
          </a:xfrm>
          <a:prstGeom prst="rightArrow">
            <a:avLst/>
          </a:prstGeom>
          <a:solidFill>
            <a:schemeClr val="accent4"/>
          </a:solidFill>
          <a:ln>
            <a:solidFill>
              <a:schemeClr val="accent4">
                <a:lumMod val="20000"/>
                <a:lumOff val="8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2"/>
          <p:cNvSpPr/>
          <p:nvPr/>
        </p:nvSpPr>
        <p:spPr>
          <a:xfrm>
            <a:off x="701898" y="363760"/>
            <a:ext cx="7894937" cy="871008"/>
          </a:xfrm>
          <a:prstGeom prst="rect">
            <a:avLst/>
          </a:prstGeom>
        </p:spPr>
        <p:txBody>
          <a:bodyPr wrap="square">
            <a:spAutoFit/>
          </a:bodyPr>
          <a:lstStyle/>
          <a:p>
            <a:pPr lvl="0" algn="just">
              <a:lnSpc>
                <a:spcPct val="107000"/>
              </a:lnSpc>
              <a:spcAft>
                <a:spcPts val="800"/>
              </a:spcAft>
            </a:pPr>
            <a:r>
              <a:rPr lang="es-AR" sz="1600" b="1" i="1" dirty="0" err="1">
                <a:latin typeface="Calibri" panose="020F0502020204030204" pitchFamily="34" charset="0"/>
                <a:ea typeface="Calibri" panose="020F0502020204030204" pitchFamily="34" charset="0"/>
                <a:cs typeface="Times New Roman" panose="02020603050405020304" pitchFamily="18" charset="0"/>
              </a:rPr>
              <a:t>Engagement</a:t>
            </a:r>
            <a:r>
              <a:rPr lang="es-AR" sz="1600" b="1" i="1" dirty="0">
                <a:latin typeface="Calibri" panose="020F0502020204030204" pitchFamily="34" charset="0"/>
                <a:ea typeface="Calibri" panose="020F0502020204030204" pitchFamily="34" charset="0"/>
                <a:cs typeface="Times New Roman" panose="02020603050405020304" pitchFamily="18" charset="0"/>
              </a:rPr>
              <a:t> (“relaciones públicas”) con potenciales clientes y con </a:t>
            </a:r>
            <a:r>
              <a:rPr lang="es-AR" sz="1600" b="1" i="1" dirty="0" err="1">
                <a:latin typeface="Calibri" panose="020F0502020204030204" pitchFamily="34" charset="0"/>
                <a:ea typeface="Calibri" panose="020F0502020204030204" pitchFamily="34" charset="0"/>
                <a:cs typeface="Times New Roman" panose="02020603050405020304" pitchFamily="18" charset="0"/>
              </a:rPr>
              <a:t>influencers</a:t>
            </a:r>
            <a:r>
              <a:rPr lang="es-AR" sz="1600" b="1" i="1" dirty="0">
                <a:latin typeface="Calibri" panose="020F0502020204030204" pitchFamily="34" charset="0"/>
                <a:ea typeface="Calibri" panose="020F0502020204030204" pitchFamily="34" charset="0"/>
                <a:cs typeface="Times New Roman" panose="02020603050405020304" pitchFamily="18" charset="0"/>
              </a:rPr>
              <a:t> </a:t>
            </a:r>
            <a:r>
              <a:rPr lang="es-AR" sz="1600" i="1" dirty="0">
                <a:latin typeface="Calibri" panose="020F0502020204030204" pitchFamily="34" charset="0"/>
                <a:ea typeface="Calibri" panose="020F0502020204030204" pitchFamily="34" charset="0"/>
                <a:cs typeface="Times New Roman" panose="02020603050405020304" pitchFamily="18" charset="0"/>
              </a:rPr>
              <a:t>– y si la respuesta fuera afirmativa: ¿Tengo localizados y definidos a mis clientes? ¿Sé quiénes son los </a:t>
            </a:r>
            <a:r>
              <a:rPr lang="es-AR" sz="1600" i="1" dirty="0" err="1">
                <a:latin typeface="Calibri" panose="020F0502020204030204" pitchFamily="34" charset="0"/>
                <a:ea typeface="Calibri" panose="020F0502020204030204" pitchFamily="34" charset="0"/>
                <a:cs typeface="Times New Roman" panose="02020603050405020304" pitchFamily="18" charset="0"/>
              </a:rPr>
              <a:t>influencers</a:t>
            </a:r>
            <a:r>
              <a:rPr lang="es-AR" sz="1600" i="1" dirty="0">
                <a:latin typeface="Calibri" panose="020F0502020204030204" pitchFamily="34" charset="0"/>
                <a:ea typeface="Calibri" panose="020F0502020204030204" pitchFamily="34" charset="0"/>
                <a:cs typeface="Times New Roman" panose="02020603050405020304" pitchFamily="18" charset="0"/>
              </a:rPr>
              <a:t> de mi industria y los contenidos que suelen evangelizar y compartir?</a:t>
            </a:r>
          </a:p>
        </p:txBody>
      </p:sp>
      <p:sp>
        <p:nvSpPr>
          <p:cNvPr id="4" name="Rectángulo 3"/>
          <p:cNvSpPr/>
          <p:nvPr/>
        </p:nvSpPr>
        <p:spPr>
          <a:xfrm>
            <a:off x="418563" y="1913370"/>
            <a:ext cx="8408012" cy="2829621"/>
          </a:xfrm>
          <a:prstGeom prst="rect">
            <a:avLst/>
          </a:prstGeom>
        </p:spPr>
        <p:txBody>
          <a:bodyPr wrap="square">
            <a:spAutoFit/>
          </a:bodyPr>
          <a:lstStyle/>
          <a:p>
            <a:pPr algn="just">
              <a:lnSpc>
                <a:spcPct val="107000"/>
              </a:lnSpc>
              <a:spcAft>
                <a:spcPts val="800"/>
              </a:spcAft>
            </a:pPr>
            <a:r>
              <a:rPr lang="es-E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En cualquier caso, las redes sociales aún están en desarrollo y todavía es difícil – incluso para personas muy diestras en </a:t>
            </a:r>
            <a:r>
              <a:rPr lang="es-ES" sz="16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community</a:t>
            </a:r>
            <a:r>
              <a:rPr lang="es-E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management</a:t>
            </a:r>
            <a:r>
              <a:rPr lang="es-E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y marketing – conseguir un ROI [</a:t>
            </a:r>
            <a:r>
              <a:rPr lang="es-ES" sz="1600"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Return</a:t>
            </a:r>
            <a:r>
              <a:rPr lang="es-ES"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ES" sz="1600"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on</a:t>
            </a:r>
            <a:r>
              <a:rPr lang="es-ES"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ES" sz="1600"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Investment</a:t>
            </a:r>
            <a:r>
              <a:rPr lang="es-E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tanto en lo que se refiere a la inversión en tiempo como la inversión en </a:t>
            </a:r>
            <a:r>
              <a:rPr lang="es-ES" sz="1600"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paid</a:t>
            </a:r>
            <a:r>
              <a:rPr lang="es-ES"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media</a:t>
            </a:r>
            <a:r>
              <a:rPr lang="es-E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(anuncios que se pagan).</a:t>
            </a:r>
            <a:endParaRPr lang="es-AR"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Frecuentemente el ROI en social media se mide en fans, en clics o en </a:t>
            </a:r>
            <a:r>
              <a:rPr lang="es-ES"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shares </a:t>
            </a:r>
            <a:r>
              <a:rPr lang="es-E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s-ES"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y, a veces, nos da un poco de risa a los propietarios de negocios esta forma de medir el ROI</a:t>
            </a:r>
            <a:r>
              <a:rPr lang="es-E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s-ES"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E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pero rara vez se mide en </a:t>
            </a:r>
            <a:r>
              <a:rPr lang="es-ES" sz="16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ventas</a:t>
            </a:r>
            <a:r>
              <a:rPr lang="es-E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y ese es un reto ya que mientras en las </a:t>
            </a:r>
            <a:r>
              <a:rPr lang="es-E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campañas tradicionales</a:t>
            </a:r>
            <a:r>
              <a:rPr lang="es-E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ES"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marketing directo, email marketing, </a:t>
            </a:r>
            <a:r>
              <a:rPr lang="es-ES" sz="1600"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search</a:t>
            </a:r>
            <a:r>
              <a:rPr lang="es-ES" sz="16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marketing</a:t>
            </a:r>
            <a:r>
              <a:rPr lang="es-E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era relativamente fácil cuantificar la conversión en ventas, la llegada de clientes a la web y el aumento de pedidos como resultado de las campañas realizadas, en social media no resulta tan fácil.</a:t>
            </a:r>
            <a:endParaRPr lang="es-A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18563" y="5197483"/>
            <a:ext cx="8408012" cy="1146211"/>
          </a:xfrm>
          <a:prstGeom prst="rect">
            <a:avLst/>
          </a:prstGeom>
        </p:spPr>
        <p:txBody>
          <a:bodyPr wrap="square">
            <a:spAutoFit/>
          </a:bodyPr>
          <a:lstStyle/>
          <a:p>
            <a:pPr algn="just">
              <a:lnSpc>
                <a:spcPct val="107000"/>
              </a:lnSpc>
              <a:spcAft>
                <a:spcPts val="800"/>
              </a:spcAft>
            </a:pPr>
            <a:r>
              <a:rPr lang="es-ES" sz="1600" b="1" u="sng" dirty="0">
                <a:latin typeface="Calibri" panose="020F0502020204030204" pitchFamily="34" charset="0"/>
                <a:ea typeface="Calibri" panose="020F0502020204030204" pitchFamily="34" charset="0"/>
                <a:cs typeface="Times New Roman" panose="02020603050405020304" pitchFamily="18" charset="0"/>
              </a:rPr>
              <a:t>Mi recomendación:</a:t>
            </a:r>
            <a:r>
              <a:rPr lang="es-ES" sz="1600" dirty="0">
                <a:latin typeface="Calibri" panose="020F0502020204030204" pitchFamily="34" charset="0"/>
                <a:ea typeface="Calibri" panose="020F0502020204030204" pitchFamily="34" charset="0"/>
                <a:cs typeface="Times New Roman" panose="02020603050405020304" pitchFamily="18" charset="0"/>
              </a:rPr>
              <a:t> animaría a los traductores </a:t>
            </a:r>
            <a:r>
              <a:rPr lang="es-ES" sz="1600" dirty="0" err="1">
                <a:latin typeface="Calibri" panose="020F0502020204030204" pitchFamily="34" charset="0"/>
                <a:ea typeface="Calibri" panose="020F0502020204030204" pitchFamily="34" charset="0"/>
                <a:cs typeface="Times New Roman" panose="02020603050405020304" pitchFamily="18" charset="0"/>
              </a:rPr>
              <a:t>freelance</a:t>
            </a:r>
            <a:r>
              <a:rPr lang="es-ES" sz="1600" dirty="0">
                <a:latin typeface="Calibri" panose="020F0502020204030204" pitchFamily="34" charset="0"/>
                <a:ea typeface="Calibri" panose="020F0502020204030204" pitchFamily="34" charset="0"/>
                <a:cs typeface="Times New Roman" panose="02020603050405020304" pitchFamily="18" charset="0"/>
              </a:rPr>
              <a:t> a estar en redes sociales pero también recomendaría la concentración de esfuerzos en una dirección determinada teniendo un objetivo definido y diría que el tiempo invertido en redes sociales </a:t>
            </a:r>
            <a:r>
              <a:rPr lang="es-ES" sz="1600" b="1" dirty="0">
                <a:latin typeface="Calibri" panose="020F0502020204030204" pitchFamily="34" charset="0"/>
                <a:ea typeface="Calibri" panose="020F0502020204030204" pitchFamily="34" charset="0"/>
                <a:cs typeface="Times New Roman" panose="02020603050405020304" pitchFamily="18" charset="0"/>
              </a:rPr>
              <a:t>no puede ser superior a un 10% - 15% del tiempo</a:t>
            </a:r>
            <a:r>
              <a:rPr lang="es-ES" sz="1600" dirty="0">
                <a:latin typeface="Calibri" panose="020F0502020204030204" pitchFamily="34" charset="0"/>
                <a:ea typeface="Calibri" panose="020F0502020204030204" pitchFamily="34" charset="0"/>
                <a:cs typeface="Times New Roman" panose="02020603050405020304" pitchFamily="18" charset="0"/>
              </a:rPr>
              <a:t> que le dedicas a todo tu negocio en general</a:t>
            </a:r>
            <a:r>
              <a:rPr lang="es-ES" sz="1600" dirty="0" smtClean="0">
                <a:latin typeface="Calibri" panose="020F0502020204030204" pitchFamily="34" charset="0"/>
                <a:ea typeface="Calibri" panose="020F0502020204030204" pitchFamily="34" charset="0"/>
                <a:cs typeface="Times New Roman" panose="02020603050405020304" pitchFamily="18" charset="0"/>
              </a:rPr>
              <a:t>.</a:t>
            </a:r>
            <a:endParaRPr lang="es-A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6422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ortar y redondear rectángulo de esquina sencilla 7"/>
          <p:cNvSpPr/>
          <p:nvPr/>
        </p:nvSpPr>
        <p:spPr>
          <a:xfrm>
            <a:off x="334851" y="2915009"/>
            <a:ext cx="8500056" cy="3447153"/>
          </a:xfrm>
          <a:prstGeom prst="snipRoundRect">
            <a:avLst/>
          </a:prstGeom>
          <a:solidFill>
            <a:schemeClr val="accent4"/>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334851" y="355623"/>
            <a:ext cx="8255358" cy="1775743"/>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De lo contrario estamos hablando de un escenario de pérdida de tiempo y mala gestión del tiempo (la famosa “</a:t>
            </a:r>
            <a:r>
              <a:rPr lang="es-ES" sz="1600" i="1" dirty="0" err="1">
                <a:latin typeface="Calibri" panose="020F0502020204030204" pitchFamily="34" charset="0"/>
                <a:ea typeface="Calibri" panose="020F0502020204030204" pitchFamily="34" charset="0"/>
                <a:cs typeface="Times New Roman" panose="02020603050405020304" pitchFamily="18" charset="0"/>
              </a:rPr>
              <a:t>procrastination</a:t>
            </a:r>
            <a:r>
              <a:rPr lang="es-ES" sz="1600" dirty="0">
                <a:latin typeface="Calibri" panose="020F0502020204030204" pitchFamily="34" charset="0"/>
                <a:ea typeface="Calibri" panose="020F0502020204030204" pitchFamily="34" charset="0"/>
                <a:cs typeface="Times New Roman" panose="02020603050405020304" pitchFamily="18" charset="0"/>
              </a:rPr>
              <a:t>”) que puede – incluso – ir en contra de los objetivos del negocio y ser perjudicial para el mismo.</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También existe la posibilidad de </a:t>
            </a:r>
            <a:r>
              <a:rPr lang="es-ES" sz="1600" b="1" dirty="0">
                <a:latin typeface="Calibri" panose="020F0502020204030204" pitchFamily="34" charset="0"/>
                <a:ea typeface="Calibri" panose="020F0502020204030204" pitchFamily="34" charset="0"/>
                <a:cs typeface="Times New Roman" panose="02020603050405020304" pitchFamily="18" charset="0"/>
              </a:rPr>
              <a:t>formarse más en redes sociales</a:t>
            </a:r>
            <a:r>
              <a:rPr lang="es-ES" sz="1600" dirty="0">
                <a:latin typeface="Calibri" panose="020F0502020204030204" pitchFamily="34" charset="0"/>
                <a:ea typeface="Calibri" panose="020F0502020204030204" pitchFamily="34" charset="0"/>
                <a:cs typeface="Times New Roman" panose="02020603050405020304" pitchFamily="18" charset="0"/>
              </a:rPr>
              <a:t> (con una formación específica en marketing, que no viene mal a ningún </a:t>
            </a:r>
            <a:r>
              <a:rPr lang="es-ES" sz="1600" dirty="0" err="1">
                <a:latin typeface="Calibri" panose="020F0502020204030204" pitchFamily="34" charset="0"/>
                <a:ea typeface="Calibri" panose="020F0502020204030204" pitchFamily="34" charset="0"/>
                <a:cs typeface="Times New Roman" panose="02020603050405020304" pitchFamily="18" charset="0"/>
              </a:rPr>
              <a:t>freelance</a:t>
            </a:r>
            <a:r>
              <a:rPr lang="es-ES" sz="1600" dirty="0">
                <a:latin typeface="Calibri" panose="020F0502020204030204" pitchFamily="34" charset="0"/>
                <a:ea typeface="Calibri" panose="020F0502020204030204" pitchFamily="34" charset="0"/>
                <a:cs typeface="Times New Roman" panose="02020603050405020304" pitchFamily="18" charset="0"/>
              </a:rPr>
              <a:t> o propietario de un negocio) y/o a </a:t>
            </a:r>
            <a:r>
              <a:rPr lang="es-ES" sz="1600" b="1" dirty="0">
                <a:latin typeface="Calibri" panose="020F0502020204030204" pitchFamily="34" charset="0"/>
                <a:ea typeface="Calibri" panose="020F0502020204030204" pitchFamily="34" charset="0"/>
                <a:cs typeface="Times New Roman" panose="02020603050405020304" pitchFamily="18" charset="0"/>
              </a:rPr>
              <a:t>subcontratar los servicios de </a:t>
            </a:r>
            <a:r>
              <a:rPr lang="es-ES" sz="1600" b="1" dirty="0" err="1">
                <a:latin typeface="Calibri" panose="020F0502020204030204" pitchFamily="34" charset="0"/>
                <a:ea typeface="Calibri" panose="020F0502020204030204" pitchFamily="34" charset="0"/>
                <a:cs typeface="Times New Roman" panose="02020603050405020304" pitchFamily="18" charset="0"/>
              </a:rPr>
              <a:t>community</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management</a:t>
            </a:r>
            <a:r>
              <a:rPr lang="es-ES" sz="1600" b="1" dirty="0">
                <a:latin typeface="Calibri" panose="020F0502020204030204" pitchFamily="34" charset="0"/>
                <a:ea typeface="Calibri" panose="020F0502020204030204" pitchFamily="34" charset="0"/>
                <a:cs typeface="Times New Roman" panose="02020603050405020304" pitchFamily="18" charset="0"/>
              </a:rPr>
              <a:t> y marketing en redes sociales</a:t>
            </a:r>
            <a:r>
              <a:rPr lang="es-ES" sz="1600" dirty="0">
                <a:latin typeface="Calibri" panose="020F0502020204030204" pitchFamily="34" charset="0"/>
                <a:ea typeface="Calibri" panose="020F0502020204030204" pitchFamily="34" charset="0"/>
                <a:cs typeface="Times New Roman" panose="02020603050405020304" pitchFamily="18" charset="0"/>
              </a:rPr>
              <a:t> a un experto.</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639661" y="2526314"/>
            <a:ext cx="3014671" cy="388696"/>
          </a:xfrm>
          <a:prstGeom prst="rect">
            <a:avLst/>
          </a:prstGeom>
        </p:spPr>
        <p:txBody>
          <a:bodyPr wrap="none">
            <a:spAutoFit/>
          </a:bodyPr>
          <a:lstStyle/>
          <a:p>
            <a:pPr>
              <a:lnSpc>
                <a:spcPct val="107000"/>
              </a:lnSpc>
              <a:spcAft>
                <a:spcPts val="800"/>
              </a:spcAft>
            </a:pPr>
            <a:r>
              <a:rPr lang="es-ES" b="1" u="sng"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4.1.6. Aptitudes y habilidades</a:t>
            </a:r>
            <a:endParaRPr lang="es-AR"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117034" y="3006164"/>
            <a:ext cx="2059923" cy="407035"/>
          </a:xfrm>
          <a:prstGeom prst="rect">
            <a:avLst/>
          </a:prstGeom>
        </p:spPr>
        <p:txBody>
          <a:bodyPr wrap="none">
            <a:spAutoFit/>
          </a:bodyPr>
          <a:lstStyle/>
          <a:p>
            <a:pPr>
              <a:lnSpc>
                <a:spcPct val="107000"/>
              </a:lnSpc>
              <a:spcAft>
                <a:spcPts val="800"/>
              </a:spcAft>
            </a:pPr>
            <a:r>
              <a:rPr lang="es-ES" sz="20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¿Sirvo o no sirvo?</a:t>
            </a:r>
            <a:endParaRPr lang="es-A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457200" y="3440256"/>
            <a:ext cx="8255358" cy="2668744"/>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A la hora de elegir el camino profesional que queremos emprender tenemos que ser bastante sinceros con nosotros mismos.</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Esta sinceridad es tan brutalmente honesta que a muchos les puede resultar tremendamente ofensivo – viniendo de otra persona – pero que es una pregunta que hay que hacerse a uno mismo y ser muy muy honesto.</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Con independencia de la carrera o master que hayamos estudiado existe un conjunto de habilidades, aptitudes, talento, arte, genio y “</a:t>
            </a:r>
            <a:r>
              <a:rPr lang="es-ES" sz="1600" i="1" dirty="0">
                <a:latin typeface="Calibri" panose="020F0502020204030204" pitchFamily="34" charset="0"/>
                <a:ea typeface="Calibri" panose="020F0502020204030204" pitchFamily="34" charset="0"/>
                <a:cs typeface="Times New Roman" panose="02020603050405020304" pitchFamily="18" charset="0"/>
              </a:rPr>
              <a:t>duende</a:t>
            </a:r>
            <a:r>
              <a:rPr lang="es-ES" sz="1600" dirty="0">
                <a:latin typeface="Calibri" panose="020F0502020204030204" pitchFamily="34" charset="0"/>
                <a:ea typeface="Calibri" panose="020F0502020204030204" pitchFamily="34" charset="0"/>
                <a:cs typeface="Times New Roman" panose="02020603050405020304" pitchFamily="18" charset="0"/>
              </a:rPr>
              <a:t>”… Y esto no forma parte de un programa académico sino que </a:t>
            </a:r>
            <a:r>
              <a:rPr lang="es-ES" sz="1600" b="1" dirty="0">
                <a:latin typeface="Calibri" panose="020F0502020204030204" pitchFamily="34" charset="0"/>
                <a:ea typeface="Calibri" panose="020F0502020204030204" pitchFamily="34" charset="0"/>
                <a:cs typeface="Times New Roman" panose="02020603050405020304" pitchFamily="18" charset="0"/>
              </a:rPr>
              <a:t>son propias de cada uno</a:t>
            </a:r>
            <a:r>
              <a:rPr lang="es-ES" sz="1600" dirty="0">
                <a:latin typeface="Calibri" panose="020F0502020204030204" pitchFamily="34" charset="0"/>
                <a:ea typeface="Calibri" panose="020F0502020204030204" pitchFamily="34" charset="0"/>
                <a:cs typeface="Times New Roman" panose="02020603050405020304" pitchFamily="18" charset="0"/>
              </a:rPr>
              <a:t>. En todo caso, el talento o aptitudes se pueden </a:t>
            </a:r>
            <a:r>
              <a:rPr lang="es-ES" sz="1600" b="1" dirty="0">
                <a:latin typeface="Calibri" panose="020F0502020204030204" pitchFamily="34" charset="0"/>
                <a:ea typeface="Calibri" panose="020F0502020204030204" pitchFamily="34" charset="0"/>
                <a:cs typeface="Times New Roman" panose="02020603050405020304" pitchFamily="18" charset="0"/>
              </a:rPr>
              <a:t>potenciar</a:t>
            </a:r>
            <a:r>
              <a:rPr lang="es-ES" sz="1600" dirty="0">
                <a:latin typeface="Calibri" panose="020F0502020204030204" pitchFamily="34" charset="0"/>
                <a:ea typeface="Calibri" panose="020F0502020204030204" pitchFamily="34" charset="0"/>
                <a:cs typeface="Times New Roman" panose="02020603050405020304" pitchFamily="18" charset="0"/>
              </a:rPr>
              <a:t> pero como saber cantar o saber dibujar: o </a:t>
            </a:r>
            <a:r>
              <a:rPr lang="es-ES" sz="1600" b="1" dirty="0">
                <a:latin typeface="Calibri" panose="020F0502020204030204" pitchFamily="34" charset="0"/>
                <a:ea typeface="Calibri" panose="020F0502020204030204" pitchFamily="34" charset="0"/>
                <a:cs typeface="Times New Roman" panose="02020603050405020304" pitchFamily="18" charset="0"/>
              </a:rPr>
              <a:t>las tienes o no las tienes</a:t>
            </a:r>
            <a:r>
              <a:rPr lang="es-ES" sz="1600" dirty="0">
                <a:latin typeface="Calibri" panose="020F0502020204030204" pitchFamily="34" charset="0"/>
                <a:ea typeface="Calibri" panose="020F0502020204030204" pitchFamily="34" charset="0"/>
                <a:cs typeface="Times New Roman" panose="02020603050405020304" pitchFamily="18" charset="0"/>
              </a:rPr>
              <a:t>.</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607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y redondear rectángulo de esquina sencilla 2"/>
          <p:cNvSpPr/>
          <p:nvPr/>
        </p:nvSpPr>
        <p:spPr>
          <a:xfrm>
            <a:off x="321972" y="218941"/>
            <a:ext cx="8667482" cy="3960904"/>
          </a:xfrm>
          <a:prstGeom prst="snipRoundRect">
            <a:avLst/>
          </a:prstGeom>
          <a:solidFill>
            <a:schemeClr val="accent4"/>
          </a:solid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553791" y="354631"/>
            <a:ext cx="8023538" cy="3825214"/>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Por eso hay que ser </a:t>
            </a:r>
            <a:r>
              <a:rPr lang="es-ES" sz="1600" b="1" dirty="0">
                <a:latin typeface="Calibri" panose="020F0502020204030204" pitchFamily="34" charset="0"/>
                <a:ea typeface="Calibri" panose="020F0502020204030204" pitchFamily="34" charset="0"/>
                <a:cs typeface="Times New Roman" panose="02020603050405020304" pitchFamily="18" charset="0"/>
              </a:rPr>
              <a:t>muy sinceros</a:t>
            </a:r>
            <a:r>
              <a:rPr lang="es-ES" sz="1600" dirty="0">
                <a:latin typeface="Calibri" panose="020F0502020204030204" pitchFamily="34" charset="0"/>
                <a:ea typeface="Calibri" panose="020F0502020204030204" pitchFamily="34" charset="0"/>
                <a:cs typeface="Times New Roman" panose="02020603050405020304" pitchFamily="18" charset="0"/>
              </a:rPr>
              <a:t> en el momento de elegir nuestra salida profesional ya que nos podremos dedicar a labores distintas dentro de la industria de la traducción (no todas significan traducir) en función de los talentos que poseamos.</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Hay personas que son muy extrovertidas, comerciales, buenas de cara al cliente (los traductores no lo suelen ser) y estas personas tienen un rol en las empresas de traducción en la parte comercial (gestión de proyectos y comercial) pero no necesariamente tienen las capacidades de perfeccionismo, meticulosidad y atención extrema al detalle que posee un traductor.</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También existe un tipo de personas más artísticas y otras más ordenadas y rígidas.</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En todo este planteamiento nos estamos moviendo muy en el nivel de los tópicos y prejuicios pero, no obstante, sí que me parece muy interesante plantearse algunas preguntas antes de empezar para ver si – a priori – nuestra forma de ser y el bagaje de aptitudes que tenemos resulta adecuado para el rol profesional al que queremos aspirar o no.</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515154" y="4419360"/>
            <a:ext cx="8100811" cy="355803"/>
          </a:xfrm>
          <a:prstGeom prst="rect">
            <a:avLst/>
          </a:prstGeom>
        </p:spPr>
        <p:txBody>
          <a:bodyPr wrap="square">
            <a:spAutoFit/>
          </a:bodyPr>
          <a:lstStyle/>
          <a:p>
            <a:pPr>
              <a:lnSpc>
                <a:spcPct val="107000"/>
              </a:lnSpc>
              <a:spcAft>
                <a:spcPts val="800"/>
              </a:spcAft>
            </a:pPr>
            <a:r>
              <a:rPr lang="es-ES" sz="1600" u="sng" dirty="0">
                <a:latin typeface="Calibri" panose="020F0502020204030204" pitchFamily="34" charset="0"/>
                <a:ea typeface="Calibri" panose="020F0502020204030204" pitchFamily="34" charset="0"/>
                <a:cs typeface="Times New Roman" panose="02020603050405020304" pitchFamily="18" charset="0"/>
              </a:rPr>
              <a:t>Por eso cada persona tiene que ser </a:t>
            </a:r>
            <a:r>
              <a:rPr lang="es-ES" sz="1600" b="1" i="1" u="sng" dirty="0">
                <a:latin typeface="Calibri" panose="020F0502020204030204" pitchFamily="34" charset="0"/>
                <a:ea typeface="Calibri" panose="020F0502020204030204" pitchFamily="34" charset="0"/>
                <a:cs typeface="Times New Roman" panose="02020603050405020304" pitchFamily="18" charset="0"/>
              </a:rPr>
              <a:t>muy sincera consigo misma</a:t>
            </a:r>
            <a:r>
              <a:rPr lang="es-ES" sz="1600" u="sng" dirty="0">
                <a:latin typeface="Calibri" panose="020F0502020204030204" pitchFamily="34" charset="0"/>
                <a:ea typeface="Calibri" panose="020F0502020204030204" pitchFamily="34" charset="0"/>
                <a:cs typeface="Times New Roman" panose="02020603050405020304" pitchFamily="18" charset="0"/>
              </a:rPr>
              <a:t> y plantearse preguntas como:</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968273684"/>
              </p:ext>
            </p:extLst>
          </p:nvPr>
        </p:nvGraphicFramePr>
        <p:xfrm>
          <a:off x="392805" y="5019474"/>
          <a:ext cx="8345508" cy="1447800"/>
        </p:xfrm>
        <a:graphic>
          <a:graphicData uri="http://schemas.openxmlformats.org/drawingml/2006/table">
            <a:tbl>
              <a:tblPr firstRow="1" bandRow="1">
                <a:tableStyleId>{5C22544A-7EE6-4342-B048-85BDC9FD1C3A}</a:tableStyleId>
              </a:tblPr>
              <a:tblGrid>
                <a:gridCol w="8345508"/>
              </a:tblGrid>
              <a:tr h="310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i="1" u="sng" dirty="0" smtClean="0">
                          <a:latin typeface="Calibri" panose="020F0502020204030204" pitchFamily="34" charset="0"/>
                          <a:ea typeface="Calibri" panose="020F0502020204030204" pitchFamily="34" charset="0"/>
                          <a:cs typeface="Times New Roman" panose="02020603050405020304" pitchFamily="18" charset="0"/>
                        </a:rPr>
                        <a:t>Habilidades para el trabajo </a:t>
                      </a:r>
                      <a:r>
                        <a:rPr lang="es-ES" sz="1600" b="1" i="1" u="sng" dirty="0" err="1" smtClean="0">
                          <a:latin typeface="Calibri" panose="020F0502020204030204" pitchFamily="34" charset="0"/>
                          <a:ea typeface="Calibri" panose="020F0502020204030204" pitchFamily="34" charset="0"/>
                          <a:cs typeface="Times New Roman" panose="02020603050405020304" pitchFamily="18" charset="0"/>
                        </a:rPr>
                        <a:t>freelance</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4"/>
                    </a:solidFill>
                  </a:tcPr>
                </a:tc>
              </a:tr>
              <a:tr h="370840">
                <a:tc>
                  <a:txBody>
                    <a:bodyPr/>
                    <a:lstStyle/>
                    <a:p>
                      <a:pPr algn="l"/>
                      <a:r>
                        <a:rPr lang="es-ES" sz="1600" kern="1200" dirty="0" smtClean="0">
                          <a:solidFill>
                            <a:schemeClr val="dk1"/>
                          </a:solidFill>
                          <a:effectLst/>
                          <a:latin typeface="+mn-lt"/>
                          <a:ea typeface="+mn-ea"/>
                          <a:cs typeface="+mn-cs"/>
                        </a:rPr>
                        <a:t>¿Soy una persona </a:t>
                      </a:r>
                      <a:r>
                        <a:rPr lang="es-ES" sz="1600" b="1" kern="1200" dirty="0" smtClean="0">
                          <a:solidFill>
                            <a:schemeClr val="dk1"/>
                          </a:solidFill>
                          <a:effectLst/>
                          <a:latin typeface="+mn-lt"/>
                          <a:ea typeface="+mn-ea"/>
                          <a:cs typeface="+mn-cs"/>
                        </a:rPr>
                        <a:t>introvertida o extrovertida</a:t>
                      </a:r>
                      <a:r>
                        <a:rPr lang="es-ES" sz="1600" kern="1200" dirty="0" smtClean="0">
                          <a:solidFill>
                            <a:schemeClr val="dk1"/>
                          </a:solidFill>
                          <a:effectLst/>
                          <a:latin typeface="+mn-lt"/>
                          <a:ea typeface="+mn-ea"/>
                          <a:cs typeface="+mn-cs"/>
                        </a:rPr>
                        <a:t>?</a:t>
                      </a:r>
                      <a:endParaRPr lang="es-A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¿Aguanto bien </a:t>
                      </a:r>
                      <a:r>
                        <a:rPr lang="es-ES" sz="1600" b="1" kern="1200" dirty="0" smtClean="0">
                          <a:solidFill>
                            <a:schemeClr val="dk1"/>
                          </a:solidFill>
                          <a:effectLst/>
                          <a:latin typeface="+mn-lt"/>
                          <a:ea typeface="+mn-ea"/>
                          <a:cs typeface="+mn-cs"/>
                        </a:rPr>
                        <a:t>trabajar solo</a:t>
                      </a:r>
                      <a:r>
                        <a:rPr lang="es-ES" sz="1600" kern="1200" dirty="0" smtClean="0">
                          <a:solidFill>
                            <a:schemeClr val="dk1"/>
                          </a:solidFill>
                          <a:effectLst/>
                          <a:latin typeface="+mn-lt"/>
                          <a:ea typeface="+mn-ea"/>
                          <a:cs typeface="+mn-cs"/>
                        </a:rPr>
                        <a:t> todo el tiempo?</a:t>
                      </a:r>
                      <a:endParaRPr lang="es-AR" sz="1600" kern="1200" dirty="0" smtClean="0">
                        <a:solidFill>
                          <a:schemeClr val="dk1"/>
                        </a:solidFill>
                        <a:effectLst/>
                        <a:latin typeface="+mn-lt"/>
                        <a:ea typeface="+mn-ea"/>
                        <a:cs typeface="+mn-cs"/>
                      </a:endParaRPr>
                    </a:p>
                  </a:txBody>
                  <a:tcPr/>
                </a:tc>
              </a:tr>
              <a:tr h="370840">
                <a:tc>
                  <a:txBody>
                    <a:bodyPr/>
                    <a:lstStyle/>
                    <a:p>
                      <a:pPr algn="l"/>
                      <a:r>
                        <a:rPr lang="es-ES" sz="1600" kern="1200" dirty="0" smtClean="0">
                          <a:solidFill>
                            <a:schemeClr val="dk1"/>
                          </a:solidFill>
                          <a:effectLst/>
                          <a:latin typeface="+mn-lt"/>
                          <a:ea typeface="+mn-ea"/>
                          <a:cs typeface="+mn-cs"/>
                        </a:rPr>
                        <a:t>¿Necesito </a:t>
                      </a:r>
                      <a:r>
                        <a:rPr lang="es-ES" sz="1600" b="1" kern="1200" dirty="0" smtClean="0">
                          <a:solidFill>
                            <a:schemeClr val="dk1"/>
                          </a:solidFill>
                          <a:effectLst/>
                          <a:latin typeface="+mn-lt"/>
                          <a:ea typeface="+mn-ea"/>
                          <a:cs typeface="+mn-cs"/>
                        </a:rPr>
                        <a:t>trabajar en un equipo</a:t>
                      </a:r>
                      <a:r>
                        <a:rPr lang="es-ES" sz="1600" kern="1200" dirty="0" smtClean="0">
                          <a:solidFill>
                            <a:schemeClr val="dk1"/>
                          </a:solidFill>
                          <a:effectLst/>
                          <a:latin typeface="+mn-lt"/>
                          <a:ea typeface="+mn-ea"/>
                          <a:cs typeface="+mn-cs"/>
                        </a:rPr>
                        <a:t> con compañeros físicamente presentes?</a:t>
                      </a:r>
                      <a:endParaRPr lang="es-AR" sz="1600" dirty="0"/>
                    </a:p>
                  </a:txBody>
                  <a:tcPr/>
                </a:tc>
              </a:tr>
            </a:tbl>
          </a:graphicData>
        </a:graphic>
      </p:graphicFrame>
    </p:spTree>
    <p:extLst>
      <p:ext uri="{BB962C8B-B14F-4D97-AF65-F5344CB8AC3E}">
        <p14:creationId xmlns:p14="http://schemas.microsoft.com/office/powerpoint/2010/main" val="1185111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3724223135"/>
              </p:ext>
            </p:extLst>
          </p:nvPr>
        </p:nvGraphicFramePr>
        <p:xfrm>
          <a:off x="425003" y="90151"/>
          <a:ext cx="8384147" cy="2011680"/>
        </p:xfrm>
        <a:graphic>
          <a:graphicData uri="http://schemas.openxmlformats.org/drawingml/2006/table">
            <a:tbl>
              <a:tblPr firstRow="1" bandRow="1">
                <a:tableStyleId>{5C22544A-7EE6-4342-B048-85BDC9FD1C3A}</a:tableStyleId>
              </a:tblPr>
              <a:tblGrid>
                <a:gridCol w="8384147"/>
              </a:tblGrid>
              <a:tr h="251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i="1" u="sng" kern="1200" dirty="0" smtClean="0">
                          <a:solidFill>
                            <a:schemeClr val="lt1"/>
                          </a:solidFill>
                          <a:effectLst/>
                          <a:latin typeface="+mn-lt"/>
                          <a:ea typeface="+mn-ea"/>
                          <a:cs typeface="+mn-cs"/>
                        </a:rPr>
                        <a:t>Habilidades para los roles comerciales y de gestión</a:t>
                      </a:r>
                      <a:endParaRPr lang="es-AR" sz="1600" b="1" kern="1200" dirty="0" smtClean="0">
                        <a:solidFill>
                          <a:schemeClr val="lt1"/>
                        </a:solidFill>
                        <a:effectLst/>
                        <a:latin typeface="+mn-lt"/>
                        <a:ea typeface="+mn-ea"/>
                        <a:cs typeface="+mn-cs"/>
                      </a:endParaRPr>
                    </a:p>
                  </a:txBody>
                  <a:tcPr>
                    <a:solidFill>
                      <a:schemeClr val="accent4"/>
                    </a:solidFill>
                  </a:tcPr>
                </a:tc>
              </a:tr>
              <a:tr h="251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¿Se me da bien </a:t>
                      </a:r>
                      <a:r>
                        <a:rPr lang="es-ES" sz="1600" b="1" kern="1200" dirty="0" smtClean="0">
                          <a:solidFill>
                            <a:schemeClr val="dk1"/>
                          </a:solidFill>
                          <a:effectLst/>
                          <a:latin typeface="+mn-lt"/>
                          <a:ea typeface="+mn-ea"/>
                          <a:cs typeface="+mn-cs"/>
                        </a:rPr>
                        <a:t>vender</a:t>
                      </a:r>
                      <a:r>
                        <a:rPr lang="es-ES" sz="1600" kern="1200" dirty="0" smtClean="0">
                          <a:solidFill>
                            <a:schemeClr val="dk1"/>
                          </a:solidFill>
                          <a:effectLst/>
                          <a:latin typeface="+mn-lt"/>
                          <a:ea typeface="+mn-ea"/>
                          <a:cs typeface="+mn-cs"/>
                        </a:rPr>
                        <a:t>?</a:t>
                      </a:r>
                      <a:endParaRPr lang="es-AR" sz="1600" kern="1200" dirty="0" smtClean="0">
                        <a:solidFill>
                          <a:schemeClr val="dk1"/>
                        </a:solidFill>
                        <a:effectLst/>
                        <a:latin typeface="+mn-lt"/>
                        <a:ea typeface="+mn-ea"/>
                        <a:cs typeface="+mn-cs"/>
                      </a:endParaRPr>
                    </a:p>
                  </a:txBody>
                  <a:tcPr/>
                </a:tc>
              </a:tr>
              <a:tr h="251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¿Soy </a:t>
                      </a:r>
                      <a:r>
                        <a:rPr lang="es-ES" sz="1600" b="1" kern="1200" dirty="0" smtClean="0">
                          <a:solidFill>
                            <a:schemeClr val="dk1"/>
                          </a:solidFill>
                          <a:effectLst/>
                          <a:latin typeface="+mn-lt"/>
                          <a:ea typeface="+mn-ea"/>
                          <a:cs typeface="+mn-cs"/>
                        </a:rPr>
                        <a:t>simpático o antipático</a:t>
                      </a:r>
                      <a:r>
                        <a:rPr lang="es-ES" sz="1600" kern="1200" dirty="0" smtClean="0">
                          <a:solidFill>
                            <a:schemeClr val="dk1"/>
                          </a:solidFill>
                          <a:effectLst/>
                          <a:latin typeface="+mn-lt"/>
                          <a:ea typeface="+mn-ea"/>
                          <a:cs typeface="+mn-cs"/>
                        </a:rPr>
                        <a:t>?</a:t>
                      </a:r>
                      <a:endParaRPr lang="es-AR" sz="1600" kern="1200" dirty="0" smtClean="0">
                        <a:solidFill>
                          <a:schemeClr val="dk1"/>
                        </a:solidFill>
                        <a:effectLst/>
                        <a:latin typeface="+mn-lt"/>
                        <a:ea typeface="+mn-ea"/>
                        <a:cs typeface="+mn-cs"/>
                      </a:endParaRPr>
                    </a:p>
                  </a:txBody>
                  <a:tcPr/>
                </a:tc>
              </a:tr>
              <a:tr h="251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¿Soy una persona </a:t>
                      </a:r>
                      <a:r>
                        <a:rPr lang="es-ES" sz="1600" b="1" kern="1200" dirty="0" smtClean="0">
                          <a:solidFill>
                            <a:schemeClr val="dk1"/>
                          </a:solidFill>
                          <a:effectLst/>
                          <a:latin typeface="+mn-lt"/>
                          <a:ea typeface="+mn-ea"/>
                          <a:cs typeface="+mn-cs"/>
                        </a:rPr>
                        <a:t>sociable o poco sociable</a:t>
                      </a:r>
                      <a:r>
                        <a:rPr lang="es-ES" sz="1600" kern="1200" dirty="0" smtClean="0">
                          <a:solidFill>
                            <a:schemeClr val="dk1"/>
                          </a:solidFill>
                          <a:effectLst/>
                          <a:latin typeface="+mn-lt"/>
                          <a:ea typeface="+mn-ea"/>
                          <a:cs typeface="+mn-cs"/>
                        </a:rPr>
                        <a:t>?</a:t>
                      </a:r>
                      <a:endParaRPr lang="es-AR" sz="1600" kern="1200" dirty="0" smtClean="0">
                        <a:solidFill>
                          <a:schemeClr val="dk1"/>
                        </a:solidFill>
                        <a:effectLst/>
                        <a:latin typeface="+mn-lt"/>
                        <a:ea typeface="+mn-ea"/>
                        <a:cs typeface="+mn-cs"/>
                      </a:endParaRPr>
                    </a:p>
                  </a:txBody>
                  <a:tcPr/>
                </a:tc>
              </a:tr>
              <a:tr h="251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¿Aguanto bien </a:t>
                      </a:r>
                      <a:r>
                        <a:rPr lang="es-ES" sz="1600" b="1" kern="1200" dirty="0" smtClean="0">
                          <a:solidFill>
                            <a:schemeClr val="dk1"/>
                          </a:solidFill>
                          <a:effectLst/>
                          <a:latin typeface="+mn-lt"/>
                          <a:ea typeface="+mn-ea"/>
                          <a:cs typeface="+mn-cs"/>
                        </a:rPr>
                        <a:t>el estrés</a:t>
                      </a:r>
                      <a:r>
                        <a:rPr lang="es-ES" sz="1600" kern="1200" dirty="0" smtClean="0">
                          <a:solidFill>
                            <a:schemeClr val="dk1"/>
                          </a:solidFill>
                          <a:effectLst/>
                          <a:latin typeface="+mn-lt"/>
                          <a:ea typeface="+mn-ea"/>
                          <a:cs typeface="+mn-cs"/>
                        </a:rPr>
                        <a:t> o </a:t>
                      </a:r>
                      <a:r>
                        <a:rPr lang="es-ES" sz="1600" b="1" kern="1200" dirty="0" smtClean="0">
                          <a:solidFill>
                            <a:schemeClr val="dk1"/>
                          </a:solidFill>
                          <a:effectLst/>
                          <a:latin typeface="+mn-lt"/>
                          <a:ea typeface="+mn-ea"/>
                          <a:cs typeface="+mn-cs"/>
                        </a:rPr>
                        <a:t>no lo aguanto</a:t>
                      </a:r>
                      <a:r>
                        <a:rPr lang="es-ES" sz="1600" kern="1200" dirty="0" smtClean="0">
                          <a:solidFill>
                            <a:schemeClr val="dk1"/>
                          </a:solidFill>
                          <a:effectLst/>
                          <a:latin typeface="+mn-lt"/>
                          <a:ea typeface="+mn-ea"/>
                          <a:cs typeface="+mn-cs"/>
                        </a:rPr>
                        <a:t>?</a:t>
                      </a:r>
                      <a:endParaRPr lang="es-AR" sz="1600" kern="1200" dirty="0" smtClean="0">
                        <a:solidFill>
                          <a:schemeClr val="dk1"/>
                        </a:solidFill>
                        <a:effectLst/>
                        <a:latin typeface="+mn-lt"/>
                        <a:ea typeface="+mn-ea"/>
                        <a:cs typeface="+mn-cs"/>
                      </a:endParaRPr>
                    </a:p>
                  </a:txBody>
                  <a:tcPr/>
                </a:tc>
              </a:tr>
              <a:tr h="145499">
                <a:tc>
                  <a:txBody>
                    <a:bodyPr/>
                    <a:lstStyle/>
                    <a:p>
                      <a:r>
                        <a:rPr lang="es-ES" sz="1600" kern="1200" dirty="0" smtClean="0">
                          <a:solidFill>
                            <a:schemeClr val="dk1"/>
                          </a:solidFill>
                          <a:effectLst/>
                          <a:latin typeface="+mn-lt"/>
                          <a:ea typeface="+mn-ea"/>
                          <a:cs typeface="+mn-cs"/>
                        </a:rPr>
                        <a:t>¿Tengo </a:t>
                      </a:r>
                      <a:r>
                        <a:rPr lang="es-ES" sz="1600" b="1" kern="1200" dirty="0" smtClean="0">
                          <a:solidFill>
                            <a:schemeClr val="dk1"/>
                          </a:solidFill>
                          <a:effectLst/>
                          <a:latin typeface="+mn-lt"/>
                          <a:ea typeface="+mn-ea"/>
                          <a:cs typeface="+mn-cs"/>
                        </a:rPr>
                        <a:t>malas contestaciones</a:t>
                      </a:r>
                      <a:r>
                        <a:rPr lang="es-ES" sz="1600" kern="1200" dirty="0" smtClean="0">
                          <a:solidFill>
                            <a:schemeClr val="dk1"/>
                          </a:solidFill>
                          <a:effectLst/>
                          <a:latin typeface="+mn-lt"/>
                          <a:ea typeface="+mn-ea"/>
                          <a:cs typeface="+mn-cs"/>
                        </a:rPr>
                        <a:t> o soy una persona </a:t>
                      </a:r>
                      <a:r>
                        <a:rPr lang="es-ES" sz="1600" b="1" kern="1200" dirty="0" smtClean="0">
                          <a:solidFill>
                            <a:schemeClr val="dk1"/>
                          </a:solidFill>
                          <a:effectLst/>
                          <a:latin typeface="+mn-lt"/>
                          <a:ea typeface="+mn-ea"/>
                          <a:cs typeface="+mn-cs"/>
                        </a:rPr>
                        <a:t>diplomática</a:t>
                      </a:r>
                      <a:r>
                        <a:rPr lang="es-ES" sz="1600" kern="1200" dirty="0" smtClean="0">
                          <a:solidFill>
                            <a:schemeClr val="dk1"/>
                          </a:solidFill>
                          <a:effectLst/>
                          <a:latin typeface="+mn-lt"/>
                          <a:ea typeface="+mn-ea"/>
                          <a:cs typeface="+mn-cs"/>
                        </a:rPr>
                        <a:t> de cara a los demás?</a:t>
                      </a:r>
                      <a:endParaRPr lang="es-AR" sz="1600" dirty="0"/>
                    </a:p>
                  </a:txBody>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4219341781"/>
              </p:ext>
            </p:extLst>
          </p:nvPr>
        </p:nvGraphicFramePr>
        <p:xfrm>
          <a:off x="412125" y="2259884"/>
          <a:ext cx="8345509" cy="1005840"/>
        </p:xfrm>
        <a:graphic>
          <a:graphicData uri="http://schemas.openxmlformats.org/drawingml/2006/table">
            <a:tbl>
              <a:tblPr firstRow="1" bandRow="1">
                <a:tableStyleId>{5C22544A-7EE6-4342-B048-85BDC9FD1C3A}</a:tableStyleId>
              </a:tblPr>
              <a:tblGrid>
                <a:gridCol w="8345509"/>
              </a:tblGrid>
              <a:tr h="297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i="1" u="sng" kern="1200" dirty="0" smtClean="0">
                          <a:solidFill>
                            <a:schemeClr val="lt1"/>
                          </a:solidFill>
                          <a:effectLst/>
                          <a:latin typeface="+mn-lt"/>
                          <a:ea typeface="+mn-ea"/>
                          <a:cs typeface="+mn-cs"/>
                        </a:rPr>
                        <a:t>Habilidades para la gestión de un negocio</a:t>
                      </a:r>
                      <a:endParaRPr lang="es-AR" sz="1600" b="1" kern="1200" dirty="0" smtClean="0">
                        <a:solidFill>
                          <a:schemeClr val="lt1"/>
                        </a:solidFill>
                        <a:effectLst/>
                        <a:latin typeface="+mn-lt"/>
                        <a:ea typeface="+mn-ea"/>
                        <a:cs typeface="+mn-cs"/>
                      </a:endParaRPr>
                    </a:p>
                  </a:txBody>
                  <a:tcPr>
                    <a:solidFill>
                      <a:schemeClr val="accent4"/>
                    </a:solidFill>
                  </a:tcPr>
                </a:tc>
              </a:tr>
              <a:tr h="297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¿Se puede decir que </a:t>
                      </a:r>
                      <a:r>
                        <a:rPr lang="es-ES" sz="1600" b="1" kern="1200" dirty="0" smtClean="0">
                          <a:solidFill>
                            <a:schemeClr val="dk1"/>
                          </a:solidFill>
                          <a:effectLst/>
                          <a:latin typeface="+mn-lt"/>
                          <a:ea typeface="+mn-ea"/>
                          <a:cs typeface="+mn-cs"/>
                        </a:rPr>
                        <a:t>administro bien el dinero</a:t>
                      </a:r>
                      <a:r>
                        <a:rPr lang="es-ES" sz="1600" kern="1200" dirty="0" smtClean="0">
                          <a:solidFill>
                            <a:schemeClr val="dk1"/>
                          </a:solidFill>
                          <a:effectLst/>
                          <a:latin typeface="+mn-lt"/>
                          <a:ea typeface="+mn-ea"/>
                          <a:cs typeface="+mn-cs"/>
                        </a:rPr>
                        <a:t> o soy una persona </a:t>
                      </a:r>
                      <a:r>
                        <a:rPr lang="es-ES" sz="1600" b="1" kern="1200" dirty="0" smtClean="0">
                          <a:solidFill>
                            <a:schemeClr val="dk1"/>
                          </a:solidFill>
                          <a:effectLst/>
                          <a:latin typeface="+mn-lt"/>
                          <a:ea typeface="+mn-ea"/>
                          <a:cs typeface="+mn-cs"/>
                        </a:rPr>
                        <a:t>derrochadora</a:t>
                      </a:r>
                      <a:r>
                        <a:rPr lang="es-ES" sz="1600" kern="1200" dirty="0" smtClean="0">
                          <a:solidFill>
                            <a:schemeClr val="dk1"/>
                          </a:solidFill>
                          <a:effectLst/>
                          <a:latin typeface="+mn-lt"/>
                          <a:ea typeface="+mn-ea"/>
                          <a:cs typeface="+mn-cs"/>
                        </a:rPr>
                        <a:t>?</a:t>
                      </a:r>
                      <a:endParaRPr lang="es-AR" sz="1600" kern="1200" dirty="0" smtClean="0">
                        <a:solidFill>
                          <a:schemeClr val="dk1"/>
                        </a:solidFill>
                        <a:effectLst/>
                        <a:latin typeface="+mn-lt"/>
                        <a:ea typeface="+mn-ea"/>
                        <a:cs typeface="+mn-cs"/>
                      </a:endParaRPr>
                    </a:p>
                  </a:txBody>
                  <a:tcPr/>
                </a:tc>
              </a:tr>
              <a:tr h="297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¿Tengo </a:t>
                      </a:r>
                      <a:r>
                        <a:rPr lang="es-ES" sz="1600" b="1" kern="1200" dirty="0" smtClean="0">
                          <a:solidFill>
                            <a:schemeClr val="dk1"/>
                          </a:solidFill>
                          <a:effectLst/>
                          <a:latin typeface="+mn-lt"/>
                          <a:ea typeface="+mn-ea"/>
                          <a:cs typeface="+mn-cs"/>
                        </a:rPr>
                        <a:t>buenas habilidades de organización</a:t>
                      </a:r>
                      <a:r>
                        <a:rPr lang="es-ES" sz="1600" kern="1200" dirty="0" smtClean="0">
                          <a:solidFill>
                            <a:schemeClr val="dk1"/>
                          </a:solidFill>
                          <a:effectLst/>
                          <a:latin typeface="+mn-lt"/>
                          <a:ea typeface="+mn-ea"/>
                          <a:cs typeface="+mn-cs"/>
                        </a:rPr>
                        <a:t> o soy una persona muy </a:t>
                      </a:r>
                      <a:r>
                        <a:rPr lang="es-ES" sz="1600" b="1" kern="1200" dirty="0" smtClean="0">
                          <a:solidFill>
                            <a:schemeClr val="dk1"/>
                          </a:solidFill>
                          <a:effectLst/>
                          <a:latin typeface="+mn-lt"/>
                          <a:ea typeface="+mn-ea"/>
                          <a:cs typeface="+mn-cs"/>
                        </a:rPr>
                        <a:t>desordenada</a:t>
                      </a:r>
                      <a:r>
                        <a:rPr lang="es-ES" sz="1600" kern="1200" dirty="0" smtClean="0">
                          <a:solidFill>
                            <a:schemeClr val="dk1"/>
                          </a:solidFill>
                          <a:effectLst/>
                          <a:latin typeface="+mn-lt"/>
                          <a:ea typeface="+mn-ea"/>
                          <a:cs typeface="+mn-cs"/>
                        </a:rPr>
                        <a:t>?</a:t>
                      </a:r>
                      <a:endParaRPr lang="es-AR" sz="1600" kern="1200" dirty="0" smtClean="0">
                        <a:solidFill>
                          <a:schemeClr val="dk1"/>
                        </a:solidFill>
                        <a:effectLst/>
                        <a:latin typeface="+mn-lt"/>
                        <a:ea typeface="+mn-ea"/>
                        <a:cs typeface="+mn-cs"/>
                      </a:endParaRPr>
                    </a:p>
                  </a:txBody>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082551679"/>
              </p:ext>
            </p:extLst>
          </p:nvPr>
        </p:nvGraphicFramePr>
        <p:xfrm>
          <a:off x="425004" y="3438660"/>
          <a:ext cx="8293994" cy="2823121"/>
        </p:xfrm>
        <a:graphic>
          <a:graphicData uri="http://schemas.openxmlformats.org/drawingml/2006/table">
            <a:tbl>
              <a:tblPr firstRow="1" bandRow="1">
                <a:tableStyleId>{5C22544A-7EE6-4342-B048-85BDC9FD1C3A}</a:tableStyleId>
              </a:tblPr>
              <a:tblGrid>
                <a:gridCol w="8293994"/>
              </a:tblGrid>
              <a:tr h="389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i="1" u="sng" kern="1200" dirty="0" smtClean="0">
                          <a:solidFill>
                            <a:schemeClr val="lt1"/>
                          </a:solidFill>
                          <a:effectLst/>
                          <a:latin typeface="+mn-lt"/>
                          <a:ea typeface="+mn-ea"/>
                          <a:cs typeface="+mn-cs"/>
                        </a:rPr>
                        <a:t>Habilidades para la traducción, redacción y revisión de textos</a:t>
                      </a:r>
                      <a:endParaRPr lang="es-AR" sz="1600" b="1" kern="1200" dirty="0" smtClean="0">
                        <a:solidFill>
                          <a:schemeClr val="lt1"/>
                        </a:solidFill>
                        <a:effectLst/>
                        <a:latin typeface="+mn-lt"/>
                        <a:ea typeface="+mn-ea"/>
                        <a:cs typeface="+mn-cs"/>
                      </a:endParaRPr>
                    </a:p>
                  </a:txBody>
                  <a:tcPr>
                    <a:solidFill>
                      <a:schemeClr val="accent4"/>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¿Presto </a:t>
                      </a:r>
                      <a:r>
                        <a:rPr lang="es-ES" sz="1600" b="1" kern="1200" dirty="0" smtClean="0">
                          <a:solidFill>
                            <a:schemeClr val="dk1"/>
                          </a:solidFill>
                          <a:effectLst/>
                          <a:latin typeface="+mn-lt"/>
                          <a:ea typeface="+mn-ea"/>
                          <a:cs typeface="+mn-cs"/>
                        </a:rPr>
                        <a:t>mucha atención a los detalles</a:t>
                      </a:r>
                      <a:r>
                        <a:rPr lang="es-ES" sz="1600" kern="1200" dirty="0" smtClean="0">
                          <a:solidFill>
                            <a:schemeClr val="dk1"/>
                          </a:solidFill>
                          <a:effectLst/>
                          <a:latin typeface="+mn-lt"/>
                          <a:ea typeface="+mn-ea"/>
                          <a:cs typeface="+mn-cs"/>
                        </a:rPr>
                        <a:t> o se puede decir que soy </a:t>
                      </a:r>
                      <a:r>
                        <a:rPr lang="es-ES" sz="1600" b="1" kern="1200" dirty="0" smtClean="0">
                          <a:solidFill>
                            <a:schemeClr val="dk1"/>
                          </a:solidFill>
                          <a:effectLst/>
                          <a:latin typeface="+mn-lt"/>
                          <a:ea typeface="+mn-ea"/>
                          <a:cs typeface="+mn-cs"/>
                        </a:rPr>
                        <a:t>descuidado</a:t>
                      </a:r>
                      <a:r>
                        <a:rPr lang="es-ES" sz="1600" kern="1200" dirty="0" smtClean="0">
                          <a:solidFill>
                            <a:schemeClr val="dk1"/>
                          </a:solidFill>
                          <a:effectLst/>
                          <a:latin typeface="+mn-lt"/>
                          <a:ea typeface="+mn-ea"/>
                          <a:cs typeface="+mn-cs"/>
                        </a:rPr>
                        <a:t>?</a:t>
                      </a:r>
                      <a:endParaRPr lang="es-AR" sz="1600" kern="1200" dirty="0" smtClean="0">
                        <a:solidFill>
                          <a:schemeClr val="dk1"/>
                        </a:solidFill>
                        <a:effectLst/>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¿Tengo fama de </a:t>
                      </a:r>
                      <a:r>
                        <a:rPr lang="es-ES" sz="1600" b="1" kern="1200" dirty="0" smtClean="0">
                          <a:solidFill>
                            <a:schemeClr val="dk1"/>
                          </a:solidFill>
                          <a:effectLst/>
                          <a:latin typeface="+mn-lt"/>
                          <a:ea typeface="+mn-ea"/>
                          <a:cs typeface="+mn-cs"/>
                        </a:rPr>
                        <a:t>buen organizador de las ideas</a:t>
                      </a:r>
                      <a:r>
                        <a:rPr lang="es-ES" sz="1600" kern="1200" dirty="0" smtClean="0">
                          <a:solidFill>
                            <a:schemeClr val="dk1"/>
                          </a:solidFill>
                          <a:effectLst/>
                          <a:latin typeface="+mn-lt"/>
                          <a:ea typeface="+mn-ea"/>
                          <a:cs typeface="+mn-cs"/>
                        </a:rPr>
                        <a:t> de un texto o mi redacción es </a:t>
                      </a:r>
                      <a:r>
                        <a:rPr lang="es-ES" sz="1600" b="1" kern="1200" dirty="0" smtClean="0">
                          <a:solidFill>
                            <a:schemeClr val="dk1"/>
                          </a:solidFill>
                          <a:effectLst/>
                          <a:latin typeface="+mn-lt"/>
                          <a:ea typeface="+mn-ea"/>
                          <a:cs typeface="+mn-cs"/>
                        </a:rPr>
                        <a:t>confusa</a:t>
                      </a:r>
                      <a:r>
                        <a:rPr lang="es-ES" sz="1600" kern="1200" dirty="0" smtClean="0">
                          <a:solidFill>
                            <a:schemeClr val="dk1"/>
                          </a:solidFill>
                          <a:effectLst/>
                          <a:latin typeface="+mn-lt"/>
                          <a:ea typeface="+mn-ea"/>
                          <a:cs typeface="+mn-cs"/>
                        </a:rPr>
                        <a:t>?</a:t>
                      </a:r>
                      <a:endParaRPr lang="es-AR" sz="1600" kern="1200" dirty="0" smtClean="0">
                        <a:solidFill>
                          <a:schemeClr val="dk1"/>
                        </a:solidFill>
                        <a:effectLst/>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¿Me dicen que soy </a:t>
                      </a:r>
                      <a:r>
                        <a:rPr lang="es-ES" sz="1600" b="1" kern="1200" dirty="0" smtClean="0">
                          <a:solidFill>
                            <a:schemeClr val="dk1"/>
                          </a:solidFill>
                          <a:effectLst/>
                          <a:latin typeface="+mn-lt"/>
                          <a:ea typeface="+mn-ea"/>
                          <a:cs typeface="+mn-cs"/>
                        </a:rPr>
                        <a:t>buen escritor</a:t>
                      </a:r>
                      <a:r>
                        <a:rPr lang="es-ES" sz="1600" kern="1200" dirty="0" smtClean="0">
                          <a:solidFill>
                            <a:schemeClr val="dk1"/>
                          </a:solidFill>
                          <a:effectLst/>
                          <a:latin typeface="+mn-lt"/>
                          <a:ea typeface="+mn-ea"/>
                          <a:cs typeface="+mn-cs"/>
                        </a:rPr>
                        <a:t>?</a:t>
                      </a:r>
                      <a:endParaRPr lang="es-AR" sz="1600" kern="1200" dirty="0" smtClean="0">
                        <a:solidFill>
                          <a:schemeClr val="dk1"/>
                        </a:solidFill>
                        <a:effectLst/>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¿Me encuentran </a:t>
                      </a:r>
                      <a:r>
                        <a:rPr lang="es-ES" sz="1600" b="1" kern="1200" dirty="0" smtClean="0">
                          <a:solidFill>
                            <a:schemeClr val="dk1"/>
                          </a:solidFill>
                          <a:effectLst/>
                          <a:latin typeface="+mn-lt"/>
                          <a:ea typeface="+mn-ea"/>
                          <a:cs typeface="+mn-cs"/>
                        </a:rPr>
                        <a:t>erratas y faltas</a:t>
                      </a:r>
                      <a:r>
                        <a:rPr lang="es-ES" sz="1600" kern="1200" dirty="0" smtClean="0">
                          <a:solidFill>
                            <a:schemeClr val="dk1"/>
                          </a:solidFill>
                          <a:effectLst/>
                          <a:latin typeface="+mn-lt"/>
                          <a:ea typeface="+mn-ea"/>
                          <a:cs typeface="+mn-cs"/>
                        </a:rPr>
                        <a:t> en mis textos o </a:t>
                      </a:r>
                      <a:r>
                        <a:rPr lang="es-ES" sz="1600" b="1" kern="1200" dirty="0" smtClean="0">
                          <a:solidFill>
                            <a:schemeClr val="dk1"/>
                          </a:solidFill>
                          <a:effectLst/>
                          <a:latin typeface="+mn-lt"/>
                          <a:ea typeface="+mn-ea"/>
                          <a:cs typeface="+mn-cs"/>
                        </a:rPr>
                        <a:t>las encuentro yo en los textos de los demás</a:t>
                      </a:r>
                      <a:r>
                        <a:rPr lang="es-ES" sz="1600" kern="1200" dirty="0" smtClean="0">
                          <a:solidFill>
                            <a:schemeClr val="dk1"/>
                          </a:solidFill>
                          <a:effectLst/>
                          <a:latin typeface="+mn-lt"/>
                          <a:ea typeface="+mn-ea"/>
                          <a:cs typeface="+mn-cs"/>
                        </a:rPr>
                        <a:t>?</a:t>
                      </a:r>
                      <a:endParaRPr lang="es-AR" sz="1600" kern="1200" dirty="0" smtClean="0">
                        <a:solidFill>
                          <a:schemeClr val="dk1"/>
                        </a:solidFill>
                        <a:effectLst/>
                        <a:latin typeface="+mn-lt"/>
                        <a:ea typeface="+mn-ea"/>
                        <a:cs typeface="+mn-cs"/>
                      </a:endParaRPr>
                    </a:p>
                  </a:txBody>
                  <a:tcPr/>
                </a:tc>
              </a:tr>
              <a:tr h="370840">
                <a:tc>
                  <a:txBody>
                    <a:bodyPr/>
                    <a:lstStyle/>
                    <a:p>
                      <a:r>
                        <a:rPr lang="es-ES" sz="1600" kern="1200" dirty="0" smtClean="0">
                          <a:solidFill>
                            <a:schemeClr val="dk1"/>
                          </a:solidFill>
                          <a:effectLst/>
                          <a:latin typeface="+mn-lt"/>
                          <a:ea typeface="+mn-ea"/>
                          <a:cs typeface="+mn-cs"/>
                        </a:rPr>
                        <a:t>¿Se me da bien </a:t>
                      </a:r>
                      <a:r>
                        <a:rPr lang="es-ES" sz="1600" b="1" kern="1200" dirty="0" smtClean="0">
                          <a:solidFill>
                            <a:schemeClr val="dk1"/>
                          </a:solidFill>
                          <a:effectLst/>
                          <a:latin typeface="+mn-lt"/>
                          <a:ea typeface="+mn-ea"/>
                          <a:cs typeface="+mn-cs"/>
                        </a:rPr>
                        <a:t>encontrar las ideas principales en un texto</a:t>
                      </a:r>
                      <a:r>
                        <a:rPr lang="es-ES" sz="1600" kern="1200" dirty="0" smtClean="0">
                          <a:solidFill>
                            <a:schemeClr val="dk1"/>
                          </a:solidFill>
                          <a:effectLst/>
                          <a:latin typeface="+mn-lt"/>
                          <a:ea typeface="+mn-ea"/>
                          <a:cs typeface="+mn-cs"/>
                        </a:rPr>
                        <a:t> o muchas veces </a:t>
                      </a:r>
                      <a:r>
                        <a:rPr lang="es-ES" sz="1600" b="1" kern="1200" dirty="0" smtClean="0">
                          <a:solidFill>
                            <a:schemeClr val="dk1"/>
                          </a:solidFill>
                          <a:effectLst/>
                          <a:latin typeface="+mn-lt"/>
                          <a:ea typeface="+mn-ea"/>
                          <a:cs typeface="+mn-cs"/>
                        </a:rPr>
                        <a:t>no entiendo lo que dicen</a:t>
                      </a:r>
                      <a:r>
                        <a:rPr lang="es-ES" sz="1600" kern="1200" dirty="0" smtClean="0">
                          <a:solidFill>
                            <a:schemeClr val="dk1"/>
                          </a:solidFill>
                          <a:effectLst/>
                          <a:latin typeface="+mn-lt"/>
                          <a:ea typeface="+mn-ea"/>
                          <a:cs typeface="+mn-cs"/>
                        </a:rPr>
                        <a:t>?</a:t>
                      </a:r>
                      <a:endParaRPr lang="es-A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dk1"/>
                          </a:solidFill>
                          <a:effectLst/>
                          <a:latin typeface="+mn-lt"/>
                          <a:ea typeface="+mn-ea"/>
                          <a:cs typeface="+mn-cs"/>
                        </a:rPr>
                        <a:t>¿Se puede decir que </a:t>
                      </a:r>
                      <a:r>
                        <a:rPr lang="es-ES" sz="1600" b="1" kern="1200" dirty="0" smtClean="0">
                          <a:solidFill>
                            <a:schemeClr val="dk1"/>
                          </a:solidFill>
                          <a:effectLst/>
                          <a:latin typeface="+mn-lt"/>
                          <a:ea typeface="+mn-ea"/>
                          <a:cs typeface="+mn-cs"/>
                        </a:rPr>
                        <a:t>mi</a:t>
                      </a:r>
                      <a:r>
                        <a:rPr lang="es-ES" sz="1600" kern="1200" dirty="0" smtClean="0">
                          <a:solidFill>
                            <a:schemeClr val="dk1"/>
                          </a:solidFill>
                          <a:effectLst/>
                          <a:latin typeface="+mn-lt"/>
                          <a:ea typeface="+mn-ea"/>
                          <a:cs typeface="+mn-cs"/>
                        </a:rPr>
                        <a:t> </a:t>
                      </a:r>
                      <a:r>
                        <a:rPr lang="es-ES" sz="1600" b="1" kern="1200" dirty="0" smtClean="0">
                          <a:solidFill>
                            <a:schemeClr val="dk1"/>
                          </a:solidFill>
                          <a:effectLst/>
                          <a:latin typeface="+mn-lt"/>
                          <a:ea typeface="+mn-ea"/>
                          <a:cs typeface="+mn-cs"/>
                        </a:rPr>
                        <a:t>capacidad de lectura es superior a la media</a:t>
                      </a:r>
                      <a:r>
                        <a:rPr lang="es-ES" sz="1600" kern="1200" dirty="0" smtClean="0">
                          <a:solidFill>
                            <a:schemeClr val="dk1"/>
                          </a:solidFill>
                          <a:effectLst/>
                          <a:latin typeface="+mn-lt"/>
                          <a:ea typeface="+mn-ea"/>
                          <a:cs typeface="+mn-cs"/>
                        </a:rPr>
                        <a:t>?</a:t>
                      </a:r>
                      <a:endParaRPr lang="es-AR" sz="1600" kern="1200" dirty="0" smtClean="0">
                        <a:solidFill>
                          <a:schemeClr val="dk1"/>
                        </a:solidFill>
                        <a:effectLst/>
                        <a:latin typeface="+mn-lt"/>
                        <a:ea typeface="+mn-ea"/>
                        <a:cs typeface="+mn-cs"/>
                      </a:endParaRPr>
                    </a:p>
                  </a:txBody>
                  <a:tcPr/>
                </a:tc>
              </a:tr>
            </a:tbl>
          </a:graphicData>
        </a:graphic>
      </p:graphicFrame>
      <p:sp>
        <p:nvSpPr>
          <p:cNvPr id="13" name="Rectángulo 12"/>
          <p:cNvSpPr/>
          <p:nvPr/>
        </p:nvSpPr>
        <p:spPr>
          <a:xfrm>
            <a:off x="309092" y="6418484"/>
            <a:ext cx="8886423" cy="355803"/>
          </a:xfrm>
          <a:prstGeom prst="rect">
            <a:avLst/>
          </a:prstGeom>
        </p:spPr>
        <p:txBody>
          <a:bodyPr wrap="square">
            <a:spAutoFit/>
          </a:bodyPr>
          <a:lstStyle/>
          <a:p>
            <a:pPr>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Estas preguntas – y otras muchas – </a:t>
            </a:r>
            <a:r>
              <a:rPr lang="es-ES" sz="1600" b="1" dirty="0">
                <a:latin typeface="Calibri" panose="020F0502020204030204" pitchFamily="34" charset="0"/>
                <a:ea typeface="Calibri" panose="020F0502020204030204" pitchFamily="34" charset="0"/>
                <a:cs typeface="Times New Roman" panose="02020603050405020304" pitchFamily="18" charset="0"/>
              </a:rPr>
              <a:t>nos ayudarán a planificar nuestra salida profesional en traducción</a:t>
            </a:r>
            <a:r>
              <a:rPr lang="es-ES" sz="1600" dirty="0">
                <a:latin typeface="Calibri" panose="020F0502020204030204" pitchFamily="34" charset="0"/>
                <a:ea typeface="Calibri" panose="020F0502020204030204" pitchFamily="34" charset="0"/>
                <a:cs typeface="Times New Roman" panose="02020603050405020304" pitchFamily="18" charset="0"/>
              </a:rPr>
              <a:t>.</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Elipse 14"/>
          <p:cNvSpPr/>
          <p:nvPr/>
        </p:nvSpPr>
        <p:spPr>
          <a:xfrm>
            <a:off x="167424" y="6525551"/>
            <a:ext cx="128789" cy="141668"/>
          </a:xfrm>
          <a:prstGeom prst="ellipse">
            <a:avLst/>
          </a:prstGeom>
          <a:solidFill>
            <a:schemeClr val="accent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350996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isel 12"/>
          <p:cNvSpPr/>
          <p:nvPr/>
        </p:nvSpPr>
        <p:spPr>
          <a:xfrm>
            <a:off x="423971" y="221549"/>
            <a:ext cx="3582391" cy="388696"/>
          </a:xfrm>
          <a:prstGeom prst="beve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p:nvSpPr>
        <p:spPr>
          <a:xfrm>
            <a:off x="423971" y="221549"/>
            <a:ext cx="3582391" cy="388696"/>
          </a:xfrm>
          <a:prstGeom prst="rect">
            <a:avLst/>
          </a:prstGeom>
        </p:spPr>
        <p:txBody>
          <a:bodyPr wrap="non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Habilidades básicas de un traductor</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77273" y="637006"/>
            <a:ext cx="8976574" cy="1134478"/>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Las habilidades básicas (o </a:t>
            </a:r>
            <a:r>
              <a:rPr lang="es-ES" sz="1600" i="1" dirty="0" err="1">
                <a:latin typeface="Calibri" panose="020F0502020204030204" pitchFamily="34" charset="0"/>
                <a:ea typeface="Calibri" panose="020F0502020204030204" pitchFamily="34" charset="0"/>
                <a:cs typeface="Times New Roman" panose="02020603050405020304" pitchFamily="18" charset="0"/>
              </a:rPr>
              <a:t>basic</a:t>
            </a:r>
            <a:r>
              <a:rPr lang="es-ES" sz="1600" i="1" dirty="0">
                <a:latin typeface="Calibri" panose="020F0502020204030204" pitchFamily="34" charset="0"/>
                <a:ea typeface="Calibri" panose="020F0502020204030204" pitchFamily="34" charset="0"/>
                <a:cs typeface="Times New Roman" panose="02020603050405020304" pitchFamily="18" charset="0"/>
              </a:rPr>
              <a:t> </a:t>
            </a:r>
            <a:r>
              <a:rPr lang="es-ES" sz="1600" i="1" dirty="0" err="1">
                <a:latin typeface="Calibri" panose="020F0502020204030204" pitchFamily="34" charset="0"/>
                <a:ea typeface="Calibri" panose="020F0502020204030204" pitchFamily="34" charset="0"/>
                <a:cs typeface="Times New Roman" panose="02020603050405020304" pitchFamily="18" charset="0"/>
              </a:rPr>
              <a:t>skills</a:t>
            </a:r>
            <a:r>
              <a:rPr lang="es-ES" sz="1600" dirty="0">
                <a:latin typeface="Calibri" panose="020F0502020204030204" pitchFamily="34" charset="0"/>
                <a:ea typeface="Calibri" panose="020F0502020204030204" pitchFamily="34" charset="0"/>
                <a:cs typeface="Times New Roman" panose="02020603050405020304" pitchFamily="18" charset="0"/>
              </a:rPr>
              <a:t> en inglés, también conocidas como “</a:t>
            </a:r>
            <a:r>
              <a:rPr lang="es-ES" sz="1600" i="1" dirty="0">
                <a:latin typeface="Calibri" panose="020F0502020204030204" pitchFamily="34" charset="0"/>
                <a:ea typeface="Calibri" panose="020F0502020204030204" pitchFamily="34" charset="0"/>
                <a:cs typeface="Times New Roman" panose="02020603050405020304" pitchFamily="18" charset="0"/>
              </a:rPr>
              <a:t>conocimientos de base</a:t>
            </a:r>
            <a:r>
              <a:rPr lang="es-ES" sz="1600" dirty="0">
                <a:latin typeface="Calibri" panose="020F0502020204030204" pitchFamily="34" charset="0"/>
                <a:ea typeface="Calibri" panose="020F0502020204030204" pitchFamily="34" charset="0"/>
                <a:cs typeface="Times New Roman" panose="02020603050405020304" pitchFamily="18" charset="0"/>
              </a:rPr>
              <a:t>” en castellano) son lo mejor que le puede aportar al traductor que comienza el sistema educativo y, sin embargo, vivimos rodeados de instituciones que nos niegan el derecho a aprender lo más básico para iniciar nuestra andadura en la vida profesional – e incluso nuestra andadura en la vida en general.</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dondear rectángulo de esquina diagonal 10"/>
          <p:cNvSpPr/>
          <p:nvPr/>
        </p:nvSpPr>
        <p:spPr>
          <a:xfrm>
            <a:off x="154545" y="583484"/>
            <a:ext cx="8899301" cy="1270583"/>
          </a:xfrm>
          <a:prstGeom prst="round2DiagRect">
            <a:avLst/>
          </a:prstGeom>
          <a:noFill/>
          <a:ln>
            <a:solidFill>
              <a:schemeClr val="accent4"/>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Bisel 13"/>
          <p:cNvSpPr/>
          <p:nvPr/>
        </p:nvSpPr>
        <p:spPr>
          <a:xfrm>
            <a:off x="4809228" y="2065771"/>
            <a:ext cx="3952851" cy="388696"/>
          </a:xfrm>
          <a:prstGeom prst="beve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p:nvSpPr>
        <p:spPr>
          <a:xfrm>
            <a:off x="4809228" y="2065771"/>
            <a:ext cx="4004366" cy="388696"/>
          </a:xfrm>
          <a:prstGeom prst="rect">
            <a:avLst/>
          </a:prstGeom>
        </p:spPr>
        <p:txBody>
          <a:bodyPr wrap="non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Falta de base de los sistemas educativos</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16"/>
          <p:cNvSpPr/>
          <p:nvPr/>
        </p:nvSpPr>
        <p:spPr>
          <a:xfrm>
            <a:off x="275382" y="2454467"/>
            <a:ext cx="8701193" cy="4249561"/>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Mi caso es el de una persona que ha sufrido un gran número de hándicaps a lo largo de la vida por lagunas educativas. Algunas se han suplido y otras no. En mi primer colegio tenía muchos problemas de adaptación y se tomaron la molestia de enviarme a una clase de refuerzo de lectura porque no sabía leer (los demás niños sí) y me daban vergüenza mis patéticos intentos de leer en alto. Un día me pidieron leer una cosa en alto y arrojé una silla dentro de la clase porque se estaban burlando de mí. Entonces me enviaron a una clase “especial” y nos dieron clases de refuerzo de lectura en un grupo reducido a otros niños problemáticos y a mí.</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Sin duda, me sirvieron esas clases porque al poco tiempo tenía conocimientos sobresalientes en lectoescritura.</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En otro colegio, al llegar a España desde Reino Unido no se molestaron en explicarme algunas diferencias entre las matemáticas que nos habían enseñado en Reino Unido y las de aquí y rápidamente me fui desinteresando y atrasando en la clase. La profesora no tenía paciencia porque era una chica joven y respondía con impaciencia a cualquier cosa que le molestara – como que alguien no lo entendiera todo a la primera. Y me pasé todo el bachillerato sufriendo serias lagunas en matemáticas.</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154545" y="2454467"/>
            <a:ext cx="8822030" cy="4249561"/>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14278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sel 7"/>
          <p:cNvSpPr/>
          <p:nvPr/>
        </p:nvSpPr>
        <p:spPr>
          <a:xfrm>
            <a:off x="1748306" y="2540733"/>
            <a:ext cx="6957812" cy="388696"/>
          </a:xfrm>
          <a:prstGeom prst="beve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Bisel 6"/>
          <p:cNvSpPr/>
          <p:nvPr/>
        </p:nvSpPr>
        <p:spPr>
          <a:xfrm>
            <a:off x="780657" y="65461"/>
            <a:ext cx="2199320" cy="388696"/>
          </a:xfrm>
          <a:prstGeom prst="beve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780657" y="78340"/>
            <a:ext cx="2199320" cy="388696"/>
          </a:xfrm>
          <a:prstGeom prst="rect">
            <a:avLst/>
          </a:prstGeom>
        </p:spPr>
        <p:txBody>
          <a:bodyPr wrap="non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El sistema americano</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59125" y="454157"/>
            <a:ext cx="8298950" cy="1924886"/>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Envidio el sistema americano (o mejor dicho, estadounidense) porque repiten y repiten lo mismo una y otra vez y luego revalidan el conocimiento en los exámenes de SAT, GRE, GMAT… El caso es que uno no puede pasar por el sistema educativo sin saber ciertas cosas de gramática, aritmética, geometría… Figúrate que al pedir plaza para un máster y ya habiendo terminado una carrera universitaria, hay que hacer un examen como el GRE cuyo contenido es (en gran parte) un repaso de matemáticas y lengua de la escuela primaria y la secundaria. Pero la ventaja es que ninguna persona – aunque sea de letras – sale de un máster o un doctorado sin saber lo esencial.</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dondear rectángulo de esquina diagonal 4"/>
          <p:cNvSpPr/>
          <p:nvPr/>
        </p:nvSpPr>
        <p:spPr>
          <a:xfrm>
            <a:off x="258572" y="447564"/>
            <a:ext cx="8500056" cy="1924886"/>
          </a:xfrm>
          <a:prstGeom prst="round2Diag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p:nvSpPr>
        <p:spPr>
          <a:xfrm>
            <a:off x="1803042" y="2547326"/>
            <a:ext cx="7128456" cy="388696"/>
          </a:xfrm>
          <a:prstGeom prst="rect">
            <a:avLst/>
          </a:prstGeom>
        </p:spPr>
        <p:txBody>
          <a:bodyPr wrap="squar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Saber mecanografía para acceder a un máster / posgrado en traducción</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359125" y="2933471"/>
            <a:ext cx="8662526" cy="3722622"/>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La mayoría de los norteamericanos aprenden mecanografía en la escuela pero, por si no lo hubieran aprendido, en los másteres y posgrados de traducción piden mecanografía y hacen prueba de velocidad.</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Puede que parezca anticuado pero me parece un acierto. Yo no aprendí porque no nos enseñó nadie en la escuela y, posteriormente, habiendo empezado ya a trabajar he intentado aprender (sin éxito) a mecanografiar correctamente y he ido a cursos pero el problema es que vuelves a casa tras la clase y te pones a escribir “de la manera incorrecta” porque tienes decenas de correos a los que responder, una traducción de 3.000 palabras para mañana, etc., etc. Las consecuencias son las que ya conocemos: RSI (</a:t>
            </a:r>
            <a:r>
              <a:rPr lang="es-ES" sz="1600" i="1" dirty="0" err="1">
                <a:latin typeface="Calibri" panose="020F0502020204030204" pitchFamily="34" charset="0"/>
                <a:ea typeface="Calibri" panose="020F0502020204030204" pitchFamily="34" charset="0"/>
                <a:cs typeface="Times New Roman" panose="02020603050405020304" pitchFamily="18" charset="0"/>
              </a:rPr>
              <a:t>repetitive</a:t>
            </a:r>
            <a:r>
              <a:rPr lang="es-ES" sz="1600" i="1" dirty="0">
                <a:latin typeface="Calibri" panose="020F0502020204030204" pitchFamily="34" charset="0"/>
                <a:ea typeface="Calibri" panose="020F0502020204030204" pitchFamily="34" charset="0"/>
                <a:cs typeface="Times New Roman" panose="02020603050405020304" pitchFamily="18" charset="0"/>
              </a:rPr>
              <a:t> </a:t>
            </a:r>
            <a:r>
              <a:rPr lang="es-ES" sz="1600" i="1" dirty="0" err="1">
                <a:latin typeface="Calibri" panose="020F0502020204030204" pitchFamily="34" charset="0"/>
                <a:ea typeface="Calibri" panose="020F0502020204030204" pitchFamily="34" charset="0"/>
                <a:cs typeface="Times New Roman" panose="02020603050405020304" pitchFamily="18" charset="0"/>
              </a:rPr>
              <a:t>strain</a:t>
            </a:r>
            <a:r>
              <a:rPr lang="es-ES" sz="1600" i="1" dirty="0">
                <a:latin typeface="Calibri" panose="020F0502020204030204" pitchFamily="34" charset="0"/>
                <a:ea typeface="Calibri" panose="020F0502020204030204" pitchFamily="34" charset="0"/>
                <a:cs typeface="Times New Roman" panose="02020603050405020304" pitchFamily="18" charset="0"/>
              </a:rPr>
              <a:t> </a:t>
            </a:r>
            <a:r>
              <a:rPr lang="es-ES" sz="1600" i="1" dirty="0" err="1">
                <a:latin typeface="Calibri" panose="020F0502020204030204" pitchFamily="34" charset="0"/>
                <a:ea typeface="Calibri" panose="020F0502020204030204" pitchFamily="34" charset="0"/>
                <a:cs typeface="Times New Roman" panose="02020603050405020304" pitchFamily="18" charset="0"/>
              </a:rPr>
              <a:t>injury</a:t>
            </a:r>
            <a:r>
              <a:rPr lang="es-ES" sz="1600" dirty="0">
                <a:latin typeface="Calibri" panose="020F0502020204030204" pitchFamily="34" charset="0"/>
                <a:ea typeface="Calibri" panose="020F0502020204030204" pitchFamily="34" charset="0"/>
                <a:cs typeface="Times New Roman" panose="02020603050405020304" pitchFamily="18" charset="0"/>
              </a:rPr>
              <a:t> - lesiones por esfuerzo repetitivo), dolores de espalda, cervicales, lumbares, incluso de la cadera, etc.</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Y también baja productividad, por qué no decirlo. Porque, aunque lo compensemos con estrategias compensatorias (ya sean de tipo tecnológico como el reconocimiento de voz o de tipo personal, como el conocimiento “de memoria” de X tipos de texto), el problema de base no se soluciona.</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258572" y="2933471"/>
            <a:ext cx="8763079" cy="372262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670784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152936" y="4262907"/>
            <a:ext cx="8772124" cy="196729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Bisel 5"/>
          <p:cNvSpPr/>
          <p:nvPr/>
        </p:nvSpPr>
        <p:spPr>
          <a:xfrm>
            <a:off x="1944710" y="3737671"/>
            <a:ext cx="5241701" cy="388696"/>
          </a:xfrm>
          <a:prstGeom prst="bevel">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Bisel 1"/>
          <p:cNvSpPr/>
          <p:nvPr/>
        </p:nvSpPr>
        <p:spPr>
          <a:xfrm>
            <a:off x="1790164" y="377083"/>
            <a:ext cx="5241701" cy="388696"/>
          </a:xfrm>
          <a:prstGeom prst="bevel">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2"/>
          <p:cNvSpPr/>
          <p:nvPr/>
        </p:nvSpPr>
        <p:spPr>
          <a:xfrm>
            <a:off x="2108915" y="377083"/>
            <a:ext cx="4716888" cy="388696"/>
          </a:xfrm>
          <a:prstGeom prst="rect">
            <a:avLst/>
          </a:prstGeom>
        </p:spPr>
        <p:txBody>
          <a:bodyPr wrap="square">
            <a:spAutoFit/>
          </a:bodyPr>
          <a:lstStyle/>
          <a:p>
            <a:pPr>
              <a:lnSpc>
                <a:spcPct val="107000"/>
              </a:lnSpc>
              <a:spcAft>
                <a:spcPts val="800"/>
              </a:spcAft>
            </a:pPr>
            <a:r>
              <a:rPr lang="es-ES" b="1" u="sng">
                <a:latin typeface="Calibri" panose="020F0502020204030204" pitchFamily="34" charset="0"/>
                <a:ea typeface="Calibri" panose="020F0502020204030204" pitchFamily="34" charset="0"/>
                <a:cs typeface="Times New Roman" panose="02020603050405020304" pitchFamily="18" charset="0"/>
              </a:rPr>
              <a:t>Problema de competitividad para las empresas</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91573" y="870331"/>
            <a:ext cx="8551572" cy="2566152"/>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No solo es un problema personal para la persona que sufre las lagunas sino que las empresas también padecen esta falta de productividad, y es un atraso para Europa (sobre todo) que es donde más sufrimos esta falta de habilidades básicas. Se da la paradoja de que el sistema educativo es muy avanzado, se enseñan cosas complicadísimas pero lo básico nos falta y no se le da ninguna importancia.</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Puede que en una gran empresa pueda permitirse mandar a los empleados a un curso de Office durante dos o tres meses a la vez que les pagan el sueldo, a otro curso de mecanografía y a otro curso de lengua pero para las PYMES es una ruina. Y como están las cosas, nadie va a invertir tanto en formar a un empleado, ni tendría sentido hacerlo.</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007495" y="3737671"/>
            <a:ext cx="5228822" cy="388696"/>
          </a:xfrm>
          <a:prstGeom prst="rect">
            <a:avLst/>
          </a:prstGeom>
        </p:spPr>
        <p:txBody>
          <a:bodyPr wrap="squar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Reto demasiado difícil para la formación </a:t>
            </a:r>
            <a:r>
              <a:rPr lang="es-ES" b="1" i="1" u="sng" dirty="0">
                <a:latin typeface="Calibri" panose="020F0502020204030204" pitchFamily="34" charset="0"/>
                <a:ea typeface="Calibri" panose="020F0502020204030204" pitchFamily="34" charset="0"/>
                <a:cs typeface="Times New Roman" panose="02020603050405020304" pitchFamily="18" charset="0"/>
              </a:rPr>
              <a:t>in-</a:t>
            </a:r>
            <a:r>
              <a:rPr lang="es-ES" b="1" i="1" u="sng" dirty="0" err="1">
                <a:latin typeface="Calibri" panose="020F0502020204030204" pitchFamily="34" charset="0"/>
                <a:ea typeface="Calibri" panose="020F0502020204030204" pitchFamily="34" charset="0"/>
                <a:cs typeface="Times New Roman" panose="02020603050405020304" pitchFamily="18" charset="0"/>
              </a:rPr>
              <a:t>company</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91573" y="4427555"/>
            <a:ext cx="8551572" cy="1764009"/>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Además, hasta cierto punto no corresponde a la empresa enseñar estas habilidades y, por ello, lo ven como un reto demasiado grande. Como empresa puedo pagar a un empleado una formación en un programa o área concreta pero enseñar a un empleado a leer y escribir me supera como empresario y excede los límites tradicionales de la formación in-</a:t>
            </a:r>
            <a:r>
              <a:rPr lang="es-ES" sz="1600" dirty="0" err="1">
                <a:latin typeface="Calibri" panose="020F0502020204030204" pitchFamily="34" charset="0"/>
                <a:ea typeface="Calibri" panose="020F0502020204030204" pitchFamily="34" charset="0"/>
                <a:cs typeface="Times New Roman" panose="02020603050405020304" pitchFamily="18" charset="0"/>
              </a:rPr>
              <a:t>company</a:t>
            </a:r>
            <a:r>
              <a:rPr lang="es-ES" sz="1600" dirty="0">
                <a:latin typeface="Calibri" panose="020F0502020204030204" pitchFamily="34" charset="0"/>
                <a:ea typeface="Calibri" panose="020F0502020204030204" pitchFamily="34" charset="0"/>
                <a:cs typeface="Times New Roman" panose="02020603050405020304" pitchFamily="18" charset="0"/>
              </a:rPr>
              <a:t>.</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Son simplemente habilidades demasiado básicas como para que su aprendizaje se pueda realizar sobre la marcha con una formación para trabajadores en una empresa.</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0258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isel 2"/>
          <p:cNvSpPr/>
          <p:nvPr/>
        </p:nvSpPr>
        <p:spPr>
          <a:xfrm>
            <a:off x="2279560" y="402841"/>
            <a:ext cx="4185633" cy="388696"/>
          </a:xfrm>
          <a:prstGeom prst="beve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2404302" y="402841"/>
            <a:ext cx="3949030" cy="388696"/>
          </a:xfrm>
          <a:prstGeom prst="rect">
            <a:avLst/>
          </a:prstGeom>
        </p:spPr>
        <p:txBody>
          <a:bodyPr wrap="none">
            <a:spAutoFit/>
          </a:bodyPr>
          <a:lstStyle/>
          <a:p>
            <a:pPr>
              <a:lnSpc>
                <a:spcPct val="107000"/>
              </a:lnSpc>
              <a:spcAft>
                <a:spcPts val="800"/>
              </a:spcAft>
            </a:pPr>
            <a:r>
              <a:rPr lang="es-ES"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Una cruzada por las habilidades básicas</a:t>
            </a:r>
            <a:endParaRPr lang="es-A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09093" y="974186"/>
            <a:ext cx="8706118" cy="607539"/>
          </a:xfrm>
          <a:prstGeom prst="rect">
            <a:avLst/>
          </a:prstGeom>
        </p:spPr>
        <p:txBody>
          <a:bodyPr wrap="square">
            <a:spAutoFit/>
          </a:bodyPr>
          <a:lstStyle/>
          <a:p>
            <a:pPr>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Para trabajar en traducción – </a:t>
            </a:r>
            <a:r>
              <a:rPr lang="es-ES" sz="1600" b="1" dirty="0">
                <a:latin typeface="Calibri" panose="020F0502020204030204" pitchFamily="34" charset="0"/>
                <a:ea typeface="Calibri" panose="020F0502020204030204" pitchFamily="34" charset="0"/>
                <a:cs typeface="Times New Roman" panose="02020603050405020304" pitchFamily="18" charset="0"/>
              </a:rPr>
              <a:t>por mucho máster que tengas</a:t>
            </a:r>
            <a:r>
              <a:rPr lang="es-ES" sz="1600" dirty="0">
                <a:latin typeface="Calibri" panose="020F0502020204030204" pitchFamily="34" charset="0"/>
                <a:ea typeface="Calibri" panose="020F0502020204030204" pitchFamily="34" charset="0"/>
                <a:cs typeface="Times New Roman" panose="02020603050405020304" pitchFamily="18" charset="0"/>
              </a:rPr>
              <a:t> – </a:t>
            </a:r>
            <a:r>
              <a:rPr lang="es-ES" sz="1600" b="1" dirty="0">
                <a:latin typeface="Calibri" panose="020F0502020204030204" pitchFamily="34" charset="0"/>
                <a:ea typeface="Calibri" panose="020F0502020204030204" pitchFamily="34" charset="0"/>
                <a:cs typeface="Times New Roman" panose="02020603050405020304" pitchFamily="18" charset="0"/>
              </a:rPr>
              <a:t>en cualquier trabajo va a ser necesario</a:t>
            </a:r>
            <a:r>
              <a:rPr lang="es-ES" sz="1600" dirty="0">
                <a:latin typeface="Calibri" panose="020F0502020204030204" pitchFamily="34" charset="0"/>
                <a:ea typeface="Calibri" panose="020F0502020204030204" pitchFamily="34" charset="0"/>
                <a:cs typeface="Times New Roman" panose="02020603050405020304" pitchFamily="18" charset="0"/>
              </a:rPr>
              <a:t> (como </a:t>
            </a:r>
            <a:r>
              <a:rPr lang="es-ES" sz="1600" b="1" u="sng" dirty="0">
                <a:latin typeface="Calibri" panose="020F0502020204030204" pitchFamily="34" charset="0"/>
                <a:ea typeface="Calibri" panose="020F0502020204030204" pitchFamily="34" charset="0"/>
                <a:cs typeface="Times New Roman" panose="02020603050405020304" pitchFamily="18" charset="0"/>
              </a:rPr>
              <a:t>mínimo</a:t>
            </a:r>
            <a:r>
              <a:rPr lang="es-ES" sz="1600" dirty="0">
                <a:latin typeface="Calibri" panose="020F0502020204030204" pitchFamily="34" charset="0"/>
                <a:ea typeface="Calibri" panose="020F0502020204030204" pitchFamily="34" charset="0"/>
                <a:cs typeface="Times New Roman" panose="02020603050405020304" pitchFamily="18" charset="0"/>
              </a:rPr>
              <a:t> – e incluso si trabajas en tu casa) </a:t>
            </a:r>
            <a:r>
              <a:rPr lang="es-ES" sz="1600" b="1" dirty="0">
                <a:latin typeface="Calibri" panose="020F0502020204030204" pitchFamily="34" charset="0"/>
                <a:ea typeface="Calibri" panose="020F0502020204030204" pitchFamily="34" charset="0"/>
                <a:cs typeface="Times New Roman" panose="02020603050405020304" pitchFamily="18" charset="0"/>
              </a:rPr>
              <a:t>saber lo siguiente:</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Conector recto de flecha 5"/>
          <p:cNvCxnSpPr/>
          <p:nvPr/>
        </p:nvCxnSpPr>
        <p:spPr>
          <a:xfrm>
            <a:off x="1159098" y="1809450"/>
            <a:ext cx="321972" cy="3734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1481070" y="1996194"/>
            <a:ext cx="7031864" cy="619272"/>
          </a:xfrm>
          <a:prstGeom prst="rect">
            <a:avLst/>
          </a:prstGeom>
        </p:spPr>
        <p:txBody>
          <a:bodyPr wrap="square">
            <a:spAutoFit/>
          </a:bodyPr>
          <a:lstStyle/>
          <a:p>
            <a:pPr>
              <a:lnSpc>
                <a:spcPct val="107000"/>
              </a:lnSpc>
              <a:spcAft>
                <a:spcPts val="800"/>
              </a:spcAft>
            </a:pPr>
            <a:r>
              <a:rPr lang="es-ES" sz="1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Escribir a máquina con una velocidad aceptable</a:t>
            </a:r>
            <a:r>
              <a:rPr lang="es-ES" sz="1600" dirty="0">
                <a:latin typeface="Calibri" panose="020F0502020204030204" pitchFamily="34" charset="0"/>
                <a:ea typeface="Calibri" panose="020F0502020204030204" pitchFamily="34" charset="0"/>
                <a:cs typeface="Times New Roman" panose="02020603050405020304" pitchFamily="18" charset="0"/>
              </a:rPr>
              <a:t> y sin machacarte las muñecas, los dedos, el cuello, etc.</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ector recto de flecha 7"/>
          <p:cNvCxnSpPr/>
          <p:nvPr/>
        </p:nvCxnSpPr>
        <p:spPr>
          <a:xfrm>
            <a:off x="1159098" y="2449155"/>
            <a:ext cx="321972" cy="3734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1481070" y="2653356"/>
            <a:ext cx="7031864" cy="882742"/>
          </a:xfrm>
          <a:prstGeom prst="rect">
            <a:avLst/>
          </a:prstGeom>
        </p:spPr>
        <p:txBody>
          <a:bodyPr wrap="square">
            <a:spAutoFit/>
          </a:bodyPr>
          <a:lstStyle/>
          <a:p>
            <a:pPr algn="just">
              <a:lnSpc>
                <a:spcPct val="107000"/>
              </a:lnSpc>
              <a:spcAft>
                <a:spcPts val="800"/>
              </a:spcAft>
            </a:pPr>
            <a:r>
              <a:rPr lang="es-ES" sz="1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Saber lo más importante de Word</a:t>
            </a:r>
            <a:r>
              <a:rPr lang="es-ES" sz="1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es-ES" sz="1600" dirty="0">
                <a:latin typeface="Calibri" panose="020F0502020204030204" pitchFamily="34" charset="0"/>
                <a:ea typeface="Calibri" panose="020F0502020204030204" pitchFamily="34" charset="0"/>
                <a:cs typeface="Times New Roman" panose="02020603050405020304" pitchFamily="18" charset="0"/>
              </a:rPr>
              <a:t> cómo crear una tabla, tipos de letra, tabulaciones, saltos de página, formatos… Y también de los otros dos principales programas del paquete office: </a:t>
            </a:r>
            <a:r>
              <a:rPr lang="es-ES" sz="1600" b="1" dirty="0">
                <a:latin typeface="Calibri" panose="020F0502020204030204" pitchFamily="34" charset="0"/>
                <a:ea typeface="Calibri" panose="020F0502020204030204" pitchFamily="34" charset="0"/>
                <a:cs typeface="Times New Roman" panose="02020603050405020304" pitchFamily="18" charset="0"/>
              </a:rPr>
              <a:t>Excel</a:t>
            </a:r>
            <a:r>
              <a:rPr lang="es-ES" sz="1600" dirty="0">
                <a:latin typeface="Calibri" panose="020F0502020204030204" pitchFamily="34" charset="0"/>
                <a:ea typeface="Calibri" panose="020F0502020204030204" pitchFamily="34" charset="0"/>
                <a:cs typeface="Times New Roman" panose="02020603050405020304" pitchFamily="18" charset="0"/>
              </a:rPr>
              <a:t> y </a:t>
            </a:r>
            <a:r>
              <a:rPr lang="es-ES" sz="1600" b="1" dirty="0" err="1">
                <a:latin typeface="Calibri" panose="020F0502020204030204" pitchFamily="34" charset="0"/>
                <a:ea typeface="Calibri" panose="020F0502020204030204" pitchFamily="34" charset="0"/>
                <a:cs typeface="Times New Roman" panose="02020603050405020304" pitchFamily="18" charset="0"/>
              </a:rPr>
              <a:t>Power</a:t>
            </a:r>
            <a:r>
              <a:rPr lang="es-ES" sz="1600" b="1" dirty="0">
                <a:latin typeface="Calibri" panose="020F0502020204030204" pitchFamily="34" charset="0"/>
                <a:ea typeface="Calibri" panose="020F0502020204030204" pitchFamily="34" charset="0"/>
                <a:cs typeface="Times New Roman" panose="02020603050405020304" pitchFamily="18" charset="0"/>
              </a:rPr>
              <a:t> Point</a:t>
            </a:r>
            <a:r>
              <a:rPr lang="es-ES" sz="1600" dirty="0">
                <a:latin typeface="Calibri" panose="020F0502020204030204" pitchFamily="34" charset="0"/>
                <a:ea typeface="Calibri" panose="020F0502020204030204" pitchFamily="34" charset="0"/>
                <a:cs typeface="Times New Roman" panose="02020603050405020304" pitchFamily="18" charset="0"/>
              </a:rPr>
              <a:t>.</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de flecha 9"/>
          <p:cNvCxnSpPr/>
          <p:nvPr/>
        </p:nvCxnSpPr>
        <p:spPr>
          <a:xfrm>
            <a:off x="1159098" y="3573987"/>
            <a:ext cx="321972" cy="3734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1481070" y="3760731"/>
            <a:ext cx="7031864" cy="619272"/>
          </a:xfrm>
          <a:prstGeom prst="rect">
            <a:avLst/>
          </a:prstGeom>
        </p:spPr>
        <p:txBody>
          <a:bodyPr wrap="square">
            <a:spAutoFit/>
          </a:bodyPr>
          <a:lstStyle/>
          <a:p>
            <a:pPr algn="just">
              <a:lnSpc>
                <a:spcPct val="107000"/>
              </a:lnSpc>
              <a:spcAft>
                <a:spcPts val="800"/>
              </a:spcAft>
            </a:pPr>
            <a:r>
              <a:rPr lang="es-ES" sz="1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Conocer perfectamente el/los idioma/s que traduces y saber redactar en castellano</a:t>
            </a:r>
            <a:r>
              <a:rPr lang="es-ES"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s-ES" sz="1600" dirty="0">
                <a:latin typeface="Calibri" panose="020F0502020204030204" pitchFamily="34" charset="0"/>
                <a:ea typeface="Calibri" panose="020F0502020204030204" pitchFamily="34" charset="0"/>
                <a:cs typeface="Times New Roman" panose="02020603050405020304" pitchFamily="18" charset="0"/>
              </a:rPr>
              <a:t>(o en tu lengua nativa, si no es castellano).</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309093" y="4860520"/>
            <a:ext cx="8706118" cy="1512273"/>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Luego, para complementar, puedes aprender a utilizar alguna </a:t>
            </a:r>
            <a:r>
              <a:rPr lang="es-ES" sz="1600" b="1" dirty="0">
                <a:latin typeface="Calibri" panose="020F0502020204030204" pitchFamily="34" charset="0"/>
                <a:ea typeface="Calibri" panose="020F0502020204030204" pitchFamily="34" charset="0"/>
                <a:cs typeface="Times New Roman" panose="02020603050405020304" pitchFamily="18" charset="0"/>
              </a:rPr>
              <a:t>CAT </a:t>
            </a:r>
            <a:r>
              <a:rPr lang="es-ES" sz="1600" b="1" dirty="0" err="1">
                <a:latin typeface="Calibri" panose="020F0502020204030204" pitchFamily="34" charset="0"/>
                <a:ea typeface="Calibri" panose="020F0502020204030204" pitchFamily="34" charset="0"/>
                <a:cs typeface="Times New Roman" panose="02020603050405020304" pitchFamily="18" charset="0"/>
              </a:rPr>
              <a:t>Tool</a:t>
            </a:r>
            <a:r>
              <a:rPr lang="es-ES" sz="1600" dirty="0">
                <a:latin typeface="Calibri" panose="020F0502020204030204" pitchFamily="34" charset="0"/>
                <a:ea typeface="Calibri" panose="020F0502020204030204" pitchFamily="34" charset="0"/>
                <a:cs typeface="Times New Roman" panose="02020603050405020304" pitchFamily="18" charset="0"/>
              </a:rPr>
              <a:t> (aunque es más importante el Word porque si no sabes utilizar la CAT </a:t>
            </a:r>
            <a:r>
              <a:rPr lang="es-ES" sz="1600" dirty="0" err="1">
                <a:latin typeface="Calibri" panose="020F0502020204030204" pitchFamily="34" charset="0"/>
                <a:ea typeface="Calibri" panose="020F0502020204030204" pitchFamily="34" charset="0"/>
                <a:cs typeface="Times New Roman" panose="02020603050405020304" pitchFamily="18" charset="0"/>
              </a:rPr>
              <a:t>Tool</a:t>
            </a:r>
            <a:r>
              <a:rPr lang="es-ES" sz="1600" dirty="0">
                <a:latin typeface="Calibri" panose="020F0502020204030204" pitchFamily="34" charset="0"/>
                <a:ea typeface="Calibri" panose="020F0502020204030204" pitchFamily="34" charset="0"/>
                <a:cs typeface="Times New Roman" panose="02020603050405020304" pitchFamily="18" charset="0"/>
              </a:rPr>
              <a:t> al menos puedes hacer las traducciones en Word, pero si no sabes Word, estás perdido).</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Puedes complementar estas habilidades con más conocimientos de programas de diseño y de maquetación pero lo básico hay que saberlo.</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3983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9398" y="735467"/>
            <a:ext cx="8242478" cy="3832716"/>
          </a:xfrm>
          <a:prstGeom prst="rect">
            <a:avLst/>
          </a:prstGeom>
        </p:spPr>
        <p:txBody>
          <a:bodyPr wrap="square">
            <a:spAutoFit/>
          </a:bodyPr>
          <a:lstStyle/>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Es interesante saber utilizar </a:t>
            </a:r>
            <a:r>
              <a:rPr lang="es-ES" sz="1600" dirty="0" err="1">
                <a:latin typeface="Calibri" panose="020F0502020204030204" pitchFamily="34" charset="0"/>
                <a:ea typeface="Calibri" panose="020F0502020204030204" pitchFamily="34" charset="0"/>
                <a:cs typeface="Times New Roman" panose="02020603050405020304" pitchFamily="18" charset="0"/>
              </a:rPr>
              <a:t>InDesign</a:t>
            </a:r>
            <a:r>
              <a:rPr lang="es-ES" sz="1600" dirty="0">
                <a:latin typeface="Calibri" panose="020F0502020204030204" pitchFamily="34" charset="0"/>
                <a:ea typeface="Calibri" panose="020F0502020204030204" pitchFamily="34" charset="0"/>
                <a:cs typeface="Times New Roman" panose="02020603050405020304" pitchFamily="18" charset="0"/>
              </a:rPr>
              <a:t>: sí, pero es más importante saber utilizar Word porque – para citar un ejemplo – este curso se está redactando en Word y luego se hace el trabajo en </a:t>
            </a:r>
            <a:r>
              <a:rPr lang="es-ES" sz="1600" dirty="0" err="1">
                <a:latin typeface="Calibri" panose="020F0502020204030204" pitchFamily="34" charset="0"/>
                <a:ea typeface="Calibri" panose="020F0502020204030204" pitchFamily="34" charset="0"/>
                <a:cs typeface="Times New Roman" panose="02020603050405020304" pitchFamily="18" charset="0"/>
              </a:rPr>
              <a:t>InDesign</a:t>
            </a:r>
            <a:r>
              <a:rPr lang="es-ES" sz="1600" dirty="0">
                <a:latin typeface="Calibri" panose="020F0502020204030204" pitchFamily="34" charset="0"/>
                <a:ea typeface="Calibri" panose="020F0502020204030204" pitchFamily="34" charset="0"/>
                <a:cs typeface="Times New Roman" panose="02020603050405020304" pitchFamily="18" charset="0"/>
              </a:rPr>
              <a:t>, pero lo primero es </a:t>
            </a:r>
            <a:r>
              <a:rPr lang="es-ES" sz="1600" b="1" dirty="0">
                <a:latin typeface="Calibri" panose="020F0502020204030204" pitchFamily="34" charset="0"/>
                <a:ea typeface="Calibri" panose="020F0502020204030204" pitchFamily="34" charset="0"/>
                <a:cs typeface="Times New Roman" panose="02020603050405020304" pitchFamily="18" charset="0"/>
              </a:rPr>
              <a:t>saber Word</a:t>
            </a:r>
            <a:r>
              <a:rPr lang="es-ES" sz="1600" dirty="0">
                <a:latin typeface="Calibri" panose="020F0502020204030204" pitchFamily="34" charset="0"/>
                <a:ea typeface="Calibri" panose="020F0502020204030204" pitchFamily="34" charset="0"/>
                <a:cs typeface="Times New Roman" panose="02020603050405020304" pitchFamily="18" charset="0"/>
              </a:rPr>
              <a:t> porque sin Word, no habría curso que maquetar.</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Si no sabes estas cosas al salir de la carrera, olvídate de tener una carrera profesional feliz en traducción. Vas a sufrir bastante hasta que las aprendas y tu vida va a ser difícil y miserable y todo te llevará el doble y ganarás poco dinero.</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Por tanto si quieres triunfar en traducción, tu cruzada y el primer obstáculo es afianzar las habilidades básicas</a:t>
            </a:r>
            <a:r>
              <a:rPr lang="es-ES" sz="1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En esta lección no hay ninguna lectura recomendada y solo hay que cumplimentar el cuestionario de autoevaluación.</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3992452" y="5471968"/>
            <a:ext cx="1721389" cy="365709"/>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3713" y="5272422"/>
            <a:ext cx="983583" cy="764799"/>
          </a:xfrm>
          <a:prstGeom prst="rect">
            <a:avLst/>
          </a:prstGeom>
        </p:spPr>
      </p:pic>
    </p:spTree>
    <p:extLst>
      <p:ext uri="{BB962C8B-B14F-4D97-AF65-F5344CB8AC3E}">
        <p14:creationId xmlns:p14="http://schemas.microsoft.com/office/powerpoint/2010/main" val="4003604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632345" y="3177379"/>
            <a:ext cx="308449" cy="317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redondeado 6"/>
          <p:cNvSpPr/>
          <p:nvPr/>
        </p:nvSpPr>
        <p:spPr>
          <a:xfrm>
            <a:off x="632346" y="1742895"/>
            <a:ext cx="308449" cy="31758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redondeado 5"/>
          <p:cNvSpPr/>
          <p:nvPr/>
        </p:nvSpPr>
        <p:spPr>
          <a:xfrm>
            <a:off x="632346" y="1391055"/>
            <a:ext cx="308449" cy="31758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redondeado 3"/>
          <p:cNvSpPr/>
          <p:nvPr/>
        </p:nvSpPr>
        <p:spPr>
          <a:xfrm>
            <a:off x="632347" y="979068"/>
            <a:ext cx="308449" cy="31758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2729675" y="318820"/>
            <a:ext cx="902811" cy="388696"/>
          </a:xfrm>
          <a:prstGeom prst="rect">
            <a:avLst/>
          </a:prstGeom>
        </p:spPr>
        <p:txBody>
          <a:bodyPr wrap="non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ÍNDICE:</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632346" y="979205"/>
            <a:ext cx="9131121" cy="5374869"/>
          </a:xfrm>
          <a:prstGeom prst="rect">
            <a:avLst/>
          </a:prstGeom>
        </p:spPr>
        <p:txBody>
          <a:bodyPr wrap="square">
            <a:spAutoFit/>
          </a:bodyPr>
          <a:lstStyle/>
          <a:p>
            <a:pPr>
              <a:lnSpc>
                <a:spcPct val="107000"/>
              </a:lnSpc>
              <a:spcAft>
                <a:spcPts val="800"/>
              </a:spcAft>
            </a:pPr>
            <a:r>
              <a:rPr lang="es-ES" sz="1600" dirty="0">
                <a:latin typeface="+mj-lt"/>
              </a:rPr>
              <a:t>1.- Traductores vs traductores autónomos</a:t>
            </a:r>
            <a:endParaRPr lang="es-AR" sz="1600" dirty="0">
              <a:latin typeface="+mj-lt"/>
            </a:endParaRPr>
          </a:p>
          <a:p>
            <a:pPr>
              <a:lnSpc>
                <a:spcPct val="107000"/>
              </a:lnSpc>
              <a:spcAft>
                <a:spcPts val="800"/>
              </a:spcAft>
            </a:pPr>
            <a:r>
              <a:rPr lang="es-ES" sz="1600" dirty="0">
                <a:latin typeface="+mj-lt"/>
              </a:rPr>
              <a:t>2.- Salidas profesionales para personas que no quieran ser autónomas</a:t>
            </a:r>
            <a:endParaRPr lang="es-AR" sz="1600" dirty="0">
              <a:latin typeface="+mj-lt"/>
            </a:endParaRPr>
          </a:p>
          <a:p>
            <a:pPr>
              <a:lnSpc>
                <a:spcPct val="107000"/>
              </a:lnSpc>
              <a:spcAft>
                <a:spcPts val="800"/>
              </a:spcAft>
            </a:pPr>
            <a:r>
              <a:rPr lang="es-ES" sz="1600" dirty="0">
                <a:latin typeface="+mj-lt"/>
              </a:rPr>
              <a:t>3.- Descripción de opciones profesionales para traductores que no sean </a:t>
            </a:r>
            <a:r>
              <a:rPr lang="es-ES" sz="1600" dirty="0" err="1">
                <a:latin typeface="+mj-lt"/>
              </a:rPr>
              <a:t>freelance</a:t>
            </a:r>
            <a:endParaRPr lang="es-AR" sz="1600" dirty="0">
              <a:latin typeface="+mj-lt"/>
            </a:endParaRPr>
          </a:p>
          <a:p>
            <a:pPr>
              <a:lnSpc>
                <a:spcPct val="107000"/>
              </a:lnSpc>
              <a:spcAft>
                <a:spcPts val="800"/>
              </a:spcAft>
            </a:pPr>
            <a:r>
              <a:rPr lang="es-ES" sz="1600" dirty="0">
                <a:latin typeface="+mj-lt"/>
              </a:rPr>
              <a:t>3.1.- SALIDAS EMPRESARIALES</a:t>
            </a:r>
            <a:endParaRPr lang="es-AR" sz="1600" dirty="0">
              <a:latin typeface="+mj-lt"/>
            </a:endParaRPr>
          </a:p>
          <a:p>
            <a:pPr>
              <a:lnSpc>
                <a:spcPct val="107000"/>
              </a:lnSpc>
              <a:spcAft>
                <a:spcPts val="800"/>
              </a:spcAft>
            </a:pPr>
            <a:r>
              <a:rPr lang="es-ES" sz="1600" dirty="0">
                <a:latin typeface="+mj-lt"/>
              </a:rPr>
              <a:t>3.2.- SALIDAS EN LA ADMINISTRACIÓN PÚBLICA</a:t>
            </a:r>
            <a:endParaRPr lang="es-AR" sz="1600" dirty="0">
              <a:latin typeface="+mj-lt"/>
            </a:endParaRPr>
          </a:p>
          <a:p>
            <a:pPr>
              <a:lnSpc>
                <a:spcPct val="107000"/>
              </a:lnSpc>
              <a:spcAft>
                <a:spcPts val="800"/>
              </a:spcAft>
            </a:pPr>
            <a:r>
              <a:rPr lang="es-ES" sz="1600" dirty="0">
                <a:latin typeface="+mj-lt"/>
              </a:rPr>
              <a:t>3.3.- SALIDAS EN PLANTILLA EN EMPRESAS</a:t>
            </a:r>
            <a:endParaRPr lang="es-AR" sz="1600" dirty="0">
              <a:latin typeface="+mj-lt"/>
            </a:endParaRPr>
          </a:p>
          <a:p>
            <a:pPr>
              <a:lnSpc>
                <a:spcPct val="107000"/>
              </a:lnSpc>
              <a:spcAft>
                <a:spcPts val="800"/>
              </a:spcAft>
            </a:pPr>
            <a:r>
              <a:rPr lang="es-ES" sz="1600" dirty="0">
                <a:latin typeface="+mj-lt"/>
              </a:rPr>
              <a:t>4.- Traductores </a:t>
            </a:r>
            <a:r>
              <a:rPr lang="es-ES" sz="1600" dirty="0" err="1">
                <a:latin typeface="+mj-lt"/>
              </a:rPr>
              <a:t>freelance</a:t>
            </a:r>
            <a:endParaRPr lang="es-AR" sz="1600" dirty="0">
              <a:latin typeface="+mj-lt"/>
            </a:endParaRPr>
          </a:p>
          <a:p>
            <a:pPr>
              <a:lnSpc>
                <a:spcPct val="115000"/>
              </a:lnSpc>
              <a:spcAft>
                <a:spcPts val="1000"/>
              </a:spcAft>
            </a:pPr>
            <a:r>
              <a:rPr lang="es-ES" sz="1600" dirty="0">
                <a:latin typeface="+mj-lt"/>
              </a:rPr>
              <a:t>4.1- Conseguir los primeros clientes como </a:t>
            </a:r>
            <a:r>
              <a:rPr lang="es-ES" sz="1600" dirty="0" err="1">
                <a:latin typeface="+mj-lt"/>
              </a:rPr>
              <a:t>freelance</a:t>
            </a:r>
            <a:endParaRPr lang="es-AR" sz="1600" dirty="0">
              <a:latin typeface="+mj-lt"/>
            </a:endParaRPr>
          </a:p>
          <a:p>
            <a:pPr>
              <a:lnSpc>
                <a:spcPct val="115000"/>
              </a:lnSpc>
              <a:spcAft>
                <a:spcPts val="1000"/>
              </a:spcAft>
            </a:pPr>
            <a:r>
              <a:rPr lang="es-ES" sz="1600" dirty="0">
                <a:latin typeface="+mj-lt"/>
              </a:rPr>
              <a:t>4.1.1.- Gastar antes de darse de alta</a:t>
            </a:r>
            <a:endParaRPr lang="es-AR" sz="1600" dirty="0">
              <a:latin typeface="+mj-lt"/>
            </a:endParaRPr>
          </a:p>
          <a:p>
            <a:pPr>
              <a:lnSpc>
                <a:spcPct val="115000"/>
              </a:lnSpc>
              <a:spcAft>
                <a:spcPts val="1000"/>
              </a:spcAft>
            </a:pPr>
            <a:r>
              <a:rPr lang="es-ES" sz="1600" dirty="0">
                <a:latin typeface="+mj-lt"/>
              </a:rPr>
              <a:t>4.1.2.- Crear un negocio es una inversión</a:t>
            </a:r>
            <a:endParaRPr lang="es-AR" sz="1600" dirty="0">
              <a:latin typeface="+mj-lt"/>
            </a:endParaRPr>
          </a:p>
          <a:p>
            <a:pPr>
              <a:lnSpc>
                <a:spcPct val="115000"/>
              </a:lnSpc>
              <a:spcAft>
                <a:spcPts val="1000"/>
              </a:spcAft>
            </a:pPr>
            <a:r>
              <a:rPr lang="es-ES" sz="1600" dirty="0">
                <a:latin typeface="+mj-lt"/>
              </a:rPr>
              <a:t>4.1.3.- Nosotros tampoco teníamos clientes</a:t>
            </a:r>
            <a:endParaRPr lang="es-AR" sz="1600" dirty="0">
              <a:latin typeface="+mj-lt"/>
            </a:endParaRPr>
          </a:p>
          <a:p>
            <a:pPr>
              <a:lnSpc>
                <a:spcPct val="115000"/>
              </a:lnSpc>
              <a:spcAft>
                <a:spcPts val="1000"/>
              </a:spcAft>
            </a:pPr>
            <a:r>
              <a:rPr lang="es-ES" sz="1600" dirty="0">
                <a:latin typeface="+mj-lt"/>
              </a:rPr>
              <a:t>4.1.4.- ¿De dónde pueden venir los primeros clientes?</a:t>
            </a:r>
            <a:endParaRPr lang="es-AR" sz="1600" dirty="0">
              <a:latin typeface="+mj-lt"/>
            </a:endParaRPr>
          </a:p>
          <a:p>
            <a:pPr>
              <a:lnSpc>
                <a:spcPct val="115000"/>
              </a:lnSpc>
              <a:spcAft>
                <a:spcPts val="1000"/>
              </a:spcAft>
            </a:pPr>
            <a:r>
              <a:rPr lang="es-ES" sz="1600" dirty="0">
                <a:latin typeface="+mj-lt"/>
              </a:rPr>
              <a:t>4.1.5. Marketing en redes sociales</a:t>
            </a:r>
            <a:endParaRPr lang="es-AR" sz="1600" dirty="0">
              <a:latin typeface="+mj-lt"/>
            </a:endParaRPr>
          </a:p>
          <a:p>
            <a:pPr>
              <a:lnSpc>
                <a:spcPct val="107000"/>
              </a:lnSpc>
              <a:spcAft>
                <a:spcPts val="800"/>
              </a:spcAft>
            </a:pPr>
            <a:r>
              <a:rPr lang="es-ES" sz="1600" dirty="0">
                <a:latin typeface="+mj-lt"/>
              </a:rPr>
              <a:t>4.1.6. Aptitudes y habilidades</a:t>
            </a:r>
            <a:endParaRPr lang="es-AR" sz="1600" dirty="0">
              <a:latin typeface="+mj-lt"/>
            </a:endParaRPr>
          </a:p>
        </p:txBody>
      </p:sp>
      <p:sp>
        <p:nvSpPr>
          <p:cNvPr id="10" name="Rectángulo redondeado 9"/>
          <p:cNvSpPr/>
          <p:nvPr/>
        </p:nvSpPr>
        <p:spPr>
          <a:xfrm>
            <a:off x="3734009" y="354374"/>
            <a:ext cx="308449" cy="31758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redondeado 10"/>
          <p:cNvSpPr/>
          <p:nvPr/>
        </p:nvSpPr>
        <p:spPr>
          <a:xfrm>
            <a:off x="4089127" y="359684"/>
            <a:ext cx="308449" cy="31758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redondeado 11"/>
          <p:cNvSpPr/>
          <p:nvPr/>
        </p:nvSpPr>
        <p:spPr>
          <a:xfrm>
            <a:off x="4444245" y="366979"/>
            <a:ext cx="308449" cy="31758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redondeado 12"/>
          <p:cNvSpPr/>
          <p:nvPr/>
        </p:nvSpPr>
        <p:spPr>
          <a:xfrm>
            <a:off x="4799363" y="366979"/>
            <a:ext cx="308449" cy="317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4" name="Imagen 13"/>
          <p:cNvPicPr>
            <a:picLocks noChangeAspect="1"/>
          </p:cNvPicPr>
          <p:nvPr/>
        </p:nvPicPr>
        <p:blipFill>
          <a:blip r:embed="rId2"/>
          <a:stretch>
            <a:fillRect/>
          </a:stretch>
        </p:blipFill>
        <p:spPr>
          <a:xfrm>
            <a:off x="6542468" y="6171219"/>
            <a:ext cx="1721389" cy="365709"/>
          </a:xfrm>
          <a:prstGeom prst="rect">
            <a:avLst/>
          </a:prstGeom>
        </p:spPr>
      </p:pic>
    </p:spTree>
    <p:extLst>
      <p:ext uri="{BB962C8B-B14F-4D97-AF65-F5344CB8AC3E}">
        <p14:creationId xmlns:p14="http://schemas.microsoft.com/office/powerpoint/2010/main" val="4063284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1410236" y="3655290"/>
            <a:ext cx="390873" cy="38869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redondeado 4"/>
          <p:cNvSpPr/>
          <p:nvPr/>
        </p:nvSpPr>
        <p:spPr>
          <a:xfrm>
            <a:off x="2352326" y="882133"/>
            <a:ext cx="390873" cy="38869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redondeado 3"/>
          <p:cNvSpPr/>
          <p:nvPr/>
        </p:nvSpPr>
        <p:spPr>
          <a:xfrm>
            <a:off x="798489" y="1538510"/>
            <a:ext cx="7508384" cy="115749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2378084" y="882133"/>
            <a:ext cx="4156010" cy="388696"/>
          </a:xfrm>
          <a:prstGeom prst="rect">
            <a:avLst/>
          </a:prstGeom>
        </p:spPr>
        <p:txBody>
          <a:bodyPr wrap="non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1.- Traductores vs traductores autónomos</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798489" y="1538510"/>
            <a:ext cx="7315200" cy="1134478"/>
          </a:xfrm>
          <a:prstGeom prst="rect">
            <a:avLst/>
          </a:prstGeom>
        </p:spPr>
        <p:txBody>
          <a:bodyPr wrap="square">
            <a:spAutoFit/>
          </a:bodyPr>
          <a:lstStyle/>
          <a:p>
            <a:pPr algn="just">
              <a:lnSpc>
                <a:spcPct val="107000"/>
              </a:lnSpc>
              <a:spcAft>
                <a:spcPts val="800"/>
              </a:spcAft>
            </a:pPr>
            <a:r>
              <a:rPr lang="es-ES" sz="1600" dirty="0" smtClean="0">
                <a:effectLst/>
                <a:latin typeface="+mj-lt"/>
                <a:ea typeface="Calibri" panose="020F0502020204030204" pitchFamily="34" charset="0"/>
                <a:cs typeface="Times New Roman" panose="02020603050405020304" pitchFamily="18" charset="0"/>
              </a:rPr>
              <a:t>La mayor parte de los traductores trabajan como </a:t>
            </a:r>
            <a:r>
              <a:rPr lang="es-ES" sz="1600" i="1" dirty="0" err="1" smtClean="0">
                <a:effectLst/>
                <a:latin typeface="+mj-lt"/>
                <a:ea typeface="Calibri" panose="020F0502020204030204" pitchFamily="34" charset="0"/>
                <a:cs typeface="Times New Roman" panose="02020603050405020304" pitchFamily="18" charset="0"/>
              </a:rPr>
              <a:t>freelance</a:t>
            </a:r>
            <a:r>
              <a:rPr lang="es-ES" sz="1600" dirty="0" smtClean="0">
                <a:effectLst/>
                <a:latin typeface="+mj-lt"/>
                <a:ea typeface="Calibri" panose="020F0502020204030204" pitchFamily="34" charset="0"/>
                <a:cs typeface="Times New Roman" panose="02020603050405020304" pitchFamily="18" charset="0"/>
              </a:rPr>
              <a:t> o autónomos y, por ello, cualquier persona que se acerque al mundo de la traducción debería tener algo de conocimiento sobre las ventajas y desventajas de ser </a:t>
            </a:r>
            <a:r>
              <a:rPr lang="es-ES" sz="1600" dirty="0" err="1" smtClean="0">
                <a:effectLst/>
                <a:latin typeface="+mj-lt"/>
                <a:ea typeface="Calibri" panose="020F0502020204030204" pitchFamily="34" charset="0"/>
                <a:cs typeface="Times New Roman" panose="02020603050405020304" pitchFamily="18" charset="0"/>
              </a:rPr>
              <a:t>freelance</a:t>
            </a:r>
            <a:r>
              <a:rPr lang="es-ES" sz="1600" dirty="0" smtClean="0">
                <a:effectLst/>
                <a:latin typeface="+mj-lt"/>
                <a:ea typeface="Calibri" panose="020F0502020204030204" pitchFamily="34" charset="0"/>
                <a:cs typeface="Times New Roman" panose="02020603050405020304" pitchFamily="18" charset="0"/>
              </a:rPr>
              <a:t>, incluso cuando no deseen escoger esta opción para sí mismos.</a:t>
            </a:r>
            <a:endParaRPr lang="es-AR" sz="1600" dirty="0">
              <a:effectLst/>
              <a:latin typeface="+mj-lt"/>
              <a:ea typeface="Calibri" panose="020F0502020204030204" pitchFamily="34" charset="0"/>
              <a:cs typeface="Times New Roman" panose="02020603050405020304" pitchFamily="18" charset="0"/>
            </a:endParaRPr>
          </a:p>
        </p:txBody>
      </p:sp>
      <p:sp>
        <p:nvSpPr>
          <p:cNvPr id="6" name="Rectángulo 5"/>
          <p:cNvSpPr/>
          <p:nvPr/>
        </p:nvSpPr>
        <p:spPr>
          <a:xfrm>
            <a:off x="1448873" y="3655290"/>
            <a:ext cx="6858000" cy="388696"/>
          </a:xfrm>
          <a:prstGeom prst="rect">
            <a:avLst/>
          </a:prstGeom>
        </p:spPr>
        <p:txBody>
          <a:bodyPr wrap="squar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2.- Salidas profesionales para personas que no quieran ser autónomas </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940157" y="4839699"/>
            <a:ext cx="7173532" cy="1134478"/>
          </a:xfrm>
          <a:prstGeom prst="rect">
            <a:avLst/>
          </a:prstGeom>
        </p:spPr>
        <p:txBody>
          <a:bodyPr wrap="square">
            <a:spAutoFit/>
          </a:bodyPr>
          <a:lstStyle/>
          <a:p>
            <a:pPr algn="just">
              <a:lnSpc>
                <a:spcPct val="107000"/>
              </a:lnSpc>
              <a:spcAft>
                <a:spcPts val="800"/>
              </a:spcAft>
            </a:pPr>
            <a:r>
              <a:rPr lang="es-ES" sz="1600" dirty="0" smtClean="0">
                <a:effectLst/>
                <a:latin typeface="+mj-lt"/>
                <a:ea typeface="Calibri" panose="020F0502020204030204" pitchFamily="34" charset="0"/>
                <a:cs typeface="Times New Roman" panose="02020603050405020304" pitchFamily="18" charset="0"/>
              </a:rPr>
              <a:t>Si no quieres ser </a:t>
            </a:r>
            <a:r>
              <a:rPr lang="es-ES" sz="1600" dirty="0" err="1" smtClean="0">
                <a:effectLst/>
                <a:latin typeface="+mj-lt"/>
                <a:ea typeface="Calibri" panose="020F0502020204030204" pitchFamily="34" charset="0"/>
                <a:cs typeface="Times New Roman" panose="02020603050405020304" pitchFamily="18" charset="0"/>
              </a:rPr>
              <a:t>freelance</a:t>
            </a:r>
            <a:r>
              <a:rPr lang="es-ES" sz="1600" dirty="0" smtClean="0">
                <a:effectLst/>
                <a:latin typeface="+mj-lt"/>
                <a:ea typeface="Calibri" panose="020F0502020204030204" pitchFamily="34" charset="0"/>
                <a:cs typeface="Times New Roman" panose="02020603050405020304" pitchFamily="18" charset="0"/>
              </a:rPr>
              <a:t>, es perfectamente aceptable, pero recuerda que vas a pasar gran parte de tu carrera profesional rodeado de gente </a:t>
            </a:r>
            <a:r>
              <a:rPr lang="es-ES" sz="1600" dirty="0" err="1" smtClean="0">
                <a:effectLst/>
                <a:latin typeface="+mj-lt"/>
                <a:ea typeface="Calibri" panose="020F0502020204030204" pitchFamily="34" charset="0"/>
                <a:cs typeface="Times New Roman" panose="02020603050405020304" pitchFamily="18" charset="0"/>
              </a:rPr>
              <a:t>freelance</a:t>
            </a:r>
            <a:r>
              <a:rPr lang="es-ES" sz="1600" dirty="0" smtClean="0">
                <a:effectLst/>
                <a:latin typeface="+mj-lt"/>
                <a:ea typeface="Calibri" panose="020F0502020204030204" pitchFamily="34" charset="0"/>
                <a:cs typeface="Times New Roman" panose="02020603050405020304" pitchFamily="18" charset="0"/>
              </a:rPr>
              <a:t> o escuchando interminables discusiones entre </a:t>
            </a:r>
            <a:r>
              <a:rPr lang="es-ES" sz="1600" dirty="0" err="1" smtClean="0">
                <a:effectLst/>
                <a:latin typeface="+mj-lt"/>
                <a:ea typeface="Calibri" panose="020F0502020204030204" pitchFamily="34" charset="0"/>
                <a:cs typeface="Times New Roman" panose="02020603050405020304" pitchFamily="18" charset="0"/>
              </a:rPr>
              <a:t>freelance</a:t>
            </a:r>
            <a:r>
              <a:rPr lang="es-ES" sz="1600" dirty="0" smtClean="0">
                <a:effectLst/>
                <a:latin typeface="+mj-lt"/>
                <a:ea typeface="Calibri" panose="020F0502020204030204" pitchFamily="34" charset="0"/>
                <a:cs typeface="Times New Roman" panose="02020603050405020304" pitchFamily="18" charset="0"/>
              </a:rPr>
              <a:t> sobre pros y contras, impuestos y declaraciones y otras cosas que interesan a los profesionales autónomos.</a:t>
            </a:r>
            <a:endParaRPr lang="es-AR" sz="1600" dirty="0">
              <a:effectLst/>
              <a:latin typeface="+mj-lt"/>
              <a:ea typeface="Calibri" panose="020F0502020204030204" pitchFamily="34" charset="0"/>
              <a:cs typeface="Times New Roman" panose="02020603050405020304" pitchFamily="18" charset="0"/>
            </a:endParaRPr>
          </a:p>
        </p:txBody>
      </p:sp>
      <p:sp>
        <p:nvSpPr>
          <p:cNvPr id="9" name="Rectángulo redondeado 8"/>
          <p:cNvSpPr/>
          <p:nvPr/>
        </p:nvSpPr>
        <p:spPr>
          <a:xfrm>
            <a:off x="772731" y="4734985"/>
            <a:ext cx="7508384" cy="12391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Imagen 9"/>
          <p:cNvPicPr>
            <a:picLocks noChangeAspect="1"/>
          </p:cNvPicPr>
          <p:nvPr/>
        </p:nvPicPr>
        <p:blipFill>
          <a:blip r:embed="rId2"/>
          <a:stretch>
            <a:fillRect/>
          </a:stretch>
        </p:blipFill>
        <p:spPr>
          <a:xfrm>
            <a:off x="7480264" y="310078"/>
            <a:ext cx="1266850" cy="269142"/>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295" y="150811"/>
            <a:ext cx="793649" cy="617113"/>
          </a:xfrm>
          <a:prstGeom prst="rect">
            <a:avLst/>
          </a:prstGeom>
        </p:spPr>
      </p:pic>
    </p:spTree>
    <p:extLst>
      <p:ext uri="{BB962C8B-B14F-4D97-AF65-F5344CB8AC3E}">
        <p14:creationId xmlns:p14="http://schemas.microsoft.com/office/powerpoint/2010/main" val="1139127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620567992"/>
              </p:ext>
            </p:extLst>
          </p:nvPr>
        </p:nvGraphicFramePr>
        <p:xfrm>
          <a:off x="296215" y="437882"/>
          <a:ext cx="8487177" cy="5911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150768" y="903548"/>
            <a:ext cx="1577663" cy="923330"/>
          </a:xfrm>
          <a:prstGeom prst="rect">
            <a:avLst/>
          </a:prstGeom>
        </p:spPr>
        <p:txBody>
          <a:bodyPr wrap="square">
            <a:spAutoFit/>
          </a:bodyPr>
          <a:lstStyle/>
          <a:p>
            <a:pPr lvl="0" algn="ctr"/>
            <a:endParaRPr lang="es-AR" b="1" dirty="0">
              <a:solidFill>
                <a:schemeClr val="bg1"/>
              </a:solidFill>
            </a:endParaRPr>
          </a:p>
          <a:p>
            <a:pPr lvl="0" algn="ctr"/>
            <a:r>
              <a:rPr lang="en-GB" b="1" dirty="0">
                <a:solidFill>
                  <a:schemeClr val="bg1"/>
                </a:solidFill>
              </a:rPr>
              <a:t>TRADUCTOR FREELANCE</a:t>
            </a:r>
          </a:p>
        </p:txBody>
      </p:sp>
      <p:sp>
        <p:nvSpPr>
          <p:cNvPr id="4" name="Rectángulo 3"/>
          <p:cNvSpPr/>
          <p:nvPr/>
        </p:nvSpPr>
        <p:spPr>
          <a:xfrm>
            <a:off x="5061395" y="2610821"/>
            <a:ext cx="1964028" cy="1323439"/>
          </a:xfrm>
          <a:prstGeom prst="rect">
            <a:avLst/>
          </a:prstGeom>
        </p:spPr>
        <p:txBody>
          <a:bodyPr wrap="square">
            <a:spAutoFit/>
          </a:bodyPr>
          <a:lstStyle/>
          <a:p>
            <a:pPr lvl="0" algn="ctr"/>
            <a:endParaRPr lang="es-AR" sz="2000" b="1" dirty="0">
              <a:solidFill>
                <a:schemeClr val="bg1"/>
              </a:solidFill>
            </a:endParaRPr>
          </a:p>
          <a:p>
            <a:pPr lvl="0" algn="ctr"/>
            <a:r>
              <a:rPr lang="en-GB" sz="2000" b="1" dirty="0" err="1">
                <a:solidFill>
                  <a:schemeClr val="bg1"/>
                </a:solidFill>
              </a:rPr>
              <a:t>Traductor</a:t>
            </a:r>
            <a:r>
              <a:rPr lang="en-GB" sz="2000" b="1" dirty="0">
                <a:solidFill>
                  <a:schemeClr val="bg1"/>
                </a:solidFill>
              </a:rPr>
              <a:t> </a:t>
            </a:r>
            <a:r>
              <a:rPr lang="en-GB" sz="2000" b="1" dirty="0" err="1">
                <a:solidFill>
                  <a:schemeClr val="bg1"/>
                </a:solidFill>
              </a:rPr>
              <a:t>en</a:t>
            </a:r>
            <a:r>
              <a:rPr lang="en-GB" sz="2000" b="1" dirty="0">
                <a:solidFill>
                  <a:schemeClr val="bg1"/>
                </a:solidFill>
              </a:rPr>
              <a:t> </a:t>
            </a:r>
            <a:r>
              <a:rPr lang="en-GB" sz="2000" b="1" dirty="0" err="1">
                <a:solidFill>
                  <a:schemeClr val="bg1"/>
                </a:solidFill>
              </a:rPr>
              <a:t>plantilla</a:t>
            </a:r>
            <a:r>
              <a:rPr lang="en-GB" sz="2000" b="1" dirty="0">
                <a:solidFill>
                  <a:schemeClr val="bg1"/>
                </a:solidFill>
              </a:rPr>
              <a:t> </a:t>
            </a:r>
            <a:r>
              <a:rPr lang="en-GB" sz="2000" b="1" dirty="0" err="1">
                <a:solidFill>
                  <a:schemeClr val="bg1"/>
                </a:solidFill>
              </a:rPr>
              <a:t>en</a:t>
            </a:r>
            <a:r>
              <a:rPr lang="en-GB" sz="2000" b="1" dirty="0">
                <a:solidFill>
                  <a:schemeClr val="bg1"/>
                </a:solidFill>
              </a:rPr>
              <a:t> </a:t>
            </a:r>
            <a:r>
              <a:rPr lang="en-GB" sz="2000" b="1" dirty="0" err="1">
                <a:solidFill>
                  <a:schemeClr val="bg1"/>
                </a:solidFill>
              </a:rPr>
              <a:t>agencia</a:t>
            </a:r>
            <a:endParaRPr lang="en-GB" sz="2000" b="1" dirty="0">
              <a:solidFill>
                <a:schemeClr val="bg1"/>
              </a:solidFill>
            </a:endParaRPr>
          </a:p>
        </p:txBody>
      </p:sp>
      <p:sp>
        <p:nvSpPr>
          <p:cNvPr id="5" name="Rectángulo 4"/>
          <p:cNvSpPr/>
          <p:nvPr/>
        </p:nvSpPr>
        <p:spPr>
          <a:xfrm>
            <a:off x="2150768" y="4409768"/>
            <a:ext cx="1899635" cy="1477328"/>
          </a:xfrm>
          <a:prstGeom prst="rect">
            <a:avLst/>
          </a:prstGeom>
        </p:spPr>
        <p:txBody>
          <a:bodyPr wrap="square">
            <a:spAutoFit/>
          </a:bodyPr>
          <a:lstStyle/>
          <a:p>
            <a:pPr lvl="0"/>
            <a:endParaRPr lang="es-AR" b="1" dirty="0">
              <a:solidFill>
                <a:schemeClr val="bg1"/>
              </a:solidFill>
            </a:endParaRPr>
          </a:p>
          <a:p>
            <a:pPr lvl="0"/>
            <a:r>
              <a:rPr lang="en-GB" b="1" dirty="0">
                <a:solidFill>
                  <a:schemeClr val="bg1"/>
                </a:solidFill>
              </a:rPr>
              <a:t>TRADUCTOR EN PLANTILLA EN MINISTERIOS, ORGANISMOS...</a:t>
            </a:r>
          </a:p>
        </p:txBody>
      </p:sp>
      <p:sp>
        <p:nvSpPr>
          <p:cNvPr id="6" name="Rectángulo 5"/>
          <p:cNvSpPr/>
          <p:nvPr/>
        </p:nvSpPr>
        <p:spPr>
          <a:xfrm>
            <a:off x="4050403" y="1058095"/>
            <a:ext cx="1993006" cy="1077218"/>
          </a:xfrm>
          <a:prstGeom prst="rect">
            <a:avLst/>
          </a:prstGeom>
        </p:spPr>
        <p:txBody>
          <a:bodyPr wrap="square">
            <a:spAutoFit/>
          </a:bodyPr>
          <a:lstStyle/>
          <a:p>
            <a:pPr lvl="0" algn="ctr"/>
            <a:r>
              <a:rPr lang="en-GB" sz="1600" b="1" dirty="0">
                <a:solidFill>
                  <a:schemeClr val="bg1"/>
                </a:solidFill>
              </a:rPr>
              <a:t>ADMINISTRADOR DE EMPRESA DE TRADUCCIÓN O AGENCIA</a:t>
            </a:r>
            <a:endParaRPr lang="es-AR" sz="1600" dirty="0"/>
          </a:p>
        </p:txBody>
      </p:sp>
      <p:sp>
        <p:nvSpPr>
          <p:cNvPr id="7" name="Rectángulo 6"/>
          <p:cNvSpPr/>
          <p:nvPr/>
        </p:nvSpPr>
        <p:spPr>
          <a:xfrm>
            <a:off x="4122845" y="4851024"/>
            <a:ext cx="1796605" cy="646331"/>
          </a:xfrm>
          <a:prstGeom prst="rect">
            <a:avLst/>
          </a:prstGeom>
        </p:spPr>
        <p:txBody>
          <a:bodyPr wrap="square">
            <a:spAutoFit/>
          </a:bodyPr>
          <a:lstStyle/>
          <a:p>
            <a:pPr lvl="0" algn="ctr"/>
            <a:r>
              <a:rPr lang="en-GB" b="1" dirty="0">
                <a:solidFill>
                  <a:schemeClr val="bg1"/>
                </a:solidFill>
              </a:rPr>
              <a:t>PROFESOR UNIVERSITARIO</a:t>
            </a:r>
            <a:endParaRPr lang="es-AR" dirty="0"/>
          </a:p>
        </p:txBody>
      </p:sp>
      <p:pic>
        <p:nvPicPr>
          <p:cNvPr id="8" name="Imagen 7"/>
          <p:cNvPicPr>
            <a:picLocks noChangeAspect="1"/>
          </p:cNvPicPr>
          <p:nvPr/>
        </p:nvPicPr>
        <p:blipFill>
          <a:blip r:embed="rId7"/>
          <a:stretch>
            <a:fillRect/>
          </a:stretch>
        </p:blipFill>
        <p:spPr>
          <a:xfrm>
            <a:off x="7173533" y="359057"/>
            <a:ext cx="1721389" cy="365709"/>
          </a:xfrm>
          <a:prstGeom prst="rect">
            <a:avLst/>
          </a:prstGeom>
        </p:spPr>
      </p:pic>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515" y="213104"/>
            <a:ext cx="983583" cy="764799"/>
          </a:xfrm>
          <a:prstGeom prst="rect">
            <a:avLst/>
          </a:prstGeom>
        </p:spPr>
      </p:pic>
    </p:spTree>
    <p:extLst>
      <p:ext uri="{BB962C8B-B14F-4D97-AF65-F5344CB8AC3E}">
        <p14:creationId xmlns:p14="http://schemas.microsoft.com/office/powerpoint/2010/main" val="3022321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0475"/>
            <a:ext cx="9144000" cy="4898571"/>
          </a:xfrm>
          <a:prstGeom prst="rect">
            <a:avLst/>
          </a:prstGeom>
        </p:spPr>
      </p:pic>
      <p:sp>
        <p:nvSpPr>
          <p:cNvPr id="3" name="Rectángulo redondeado 2"/>
          <p:cNvSpPr/>
          <p:nvPr/>
        </p:nvSpPr>
        <p:spPr>
          <a:xfrm>
            <a:off x="1094704" y="458015"/>
            <a:ext cx="390873" cy="38869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3"/>
          <p:cNvSpPr/>
          <p:nvPr/>
        </p:nvSpPr>
        <p:spPr>
          <a:xfrm>
            <a:off x="544132" y="349748"/>
            <a:ext cx="8055735" cy="993926"/>
          </a:xfrm>
          <a:prstGeom prst="rect">
            <a:avLst/>
          </a:prstGeom>
        </p:spPr>
        <p:txBody>
          <a:bodyPr wrap="square">
            <a:spAutoFit/>
          </a:bodyPr>
          <a:lstStyle/>
          <a:p>
            <a:pPr algn="ctr">
              <a:lnSpc>
                <a:spcPct val="107000"/>
              </a:lnSpc>
              <a:spcAft>
                <a:spcPts val="800"/>
              </a:spcAft>
            </a:pPr>
            <a:r>
              <a:rPr lang="es-ES" sz="2800" b="1" u="sng" dirty="0" smtClean="0">
                <a:effectLst/>
                <a:latin typeface="Calibri" panose="020F0502020204030204" pitchFamily="34" charset="0"/>
                <a:ea typeface="Calibri" panose="020F0502020204030204" pitchFamily="34" charset="0"/>
                <a:cs typeface="Times New Roman" panose="02020603050405020304" pitchFamily="18" charset="0"/>
              </a:rPr>
              <a:t>3.- Descripción de opciones profesionales para traductores que no sean </a:t>
            </a:r>
            <a:r>
              <a:rPr lang="es-ES" sz="2800" b="1" u="sng" dirty="0" err="1" smtClean="0">
                <a:effectLst/>
                <a:latin typeface="Calibri" panose="020F0502020204030204" pitchFamily="34" charset="0"/>
                <a:ea typeface="Calibri" panose="020F0502020204030204" pitchFamily="34" charset="0"/>
                <a:cs typeface="Times New Roman" panose="02020603050405020304" pitchFamily="18" charset="0"/>
              </a:rPr>
              <a:t>freelance</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609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22806" y="448632"/>
            <a:ext cx="3080202" cy="388696"/>
          </a:xfrm>
          <a:prstGeom prst="rect">
            <a:avLst/>
          </a:prstGeom>
        </p:spPr>
        <p:txBody>
          <a:bodyPr wrap="none">
            <a:spAutoFit/>
          </a:bodyPr>
          <a:lstStyle/>
          <a:p>
            <a:pPr>
              <a:lnSpc>
                <a:spcPct val="107000"/>
              </a:lnSpc>
              <a:spcAft>
                <a:spcPts val="800"/>
              </a:spcAft>
            </a:pPr>
            <a:r>
              <a:rPr lang="es-ES" b="1" u="sng"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3.1.- SALIDAS EMPRESARIALES</a:t>
            </a:r>
            <a:endParaRPr lang="es-AR"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01821" y="934027"/>
            <a:ext cx="8583768" cy="5343450"/>
          </a:xfrm>
          <a:prstGeom prst="rect">
            <a:avLst/>
          </a:prstGeom>
        </p:spPr>
        <p:txBody>
          <a:bodyPr wrap="square">
            <a:spAutoFit/>
          </a:bodyPr>
          <a:lstStyle/>
          <a:p>
            <a:pPr algn="just">
              <a:lnSpc>
                <a:spcPct val="107000"/>
              </a:lnSpc>
              <a:spcAft>
                <a:spcPts val="800"/>
              </a:spcAft>
            </a:pPr>
            <a:r>
              <a:rPr lang="es-ES" sz="1400" b="1" u="sng"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Crear una empresa</a:t>
            </a:r>
            <a:r>
              <a:rPr lang="es-ES" sz="1400" b="1"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es una de ellas pero esto, inevitablemente, es como ser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freelance</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porque los administradores de empresas cotizan en el régimen de autónomos en España y muchas preocupaciones de los administradores o socios propietarios de empresas son las mismas que las de los autónomos: la inestabilidad de los ingresos, las preocupaciones por pagar impuestos, etc.</a:t>
            </a:r>
            <a:endParaRPr lang="es-A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Entre las opciones disponibles para ser propietario de una empresa de traducción hay empresas que subcontratan trabajo y empresas que no. El problema de no subcontratar trabajo es que es muy difícil sobrellevar las variaciones en la carga de trabajo. Pero, como persona que subcontrata, hay que hacer mucho mejor los deberes en cuanto al papeleo (todos los acuerdos de confidencialidad, propiedad intelectual, condiciones de colaboradores…), llevar muy al día la contabilidad y los pagos y ser una persona muy comercial (de cara al cliente) y muy reconciliadora con mano izquierda (de cara a los proveedores). Frecuentemente te van a tratar como “el malo o la mala” y puede que hasta te critiquen muchas veces en foros o en redes sociales si tus tarifas son bajas o si te retrasas en algún pago.</a:t>
            </a:r>
            <a:endParaRPr lang="es-A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Para esta opción es necesario tener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muy clara la financiación</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si no tienes posibilidad de financiación o una línea de crédito es muy difícil meterte en la subcontratación de trabajos, porque los pagos se retrasan y también existen los impagos.</a:t>
            </a:r>
            <a:endParaRPr lang="es-A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Mi recomendación a la gente con vocación emprendedora es que vayan a cursos (no solo de traducción) sino de gestión empresarial: de marketing, de comercialización y ventas, de atención al cliente, de gestión fiscal y económica… Y que elaboren un plan de negocio y pidan financiación con un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buen plan de negocio</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elaborado.</a:t>
            </a:r>
            <a:endParaRPr lang="es-A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Si no tienes plan de negocio, no optes por esta vía, porque las empresas sin plan de negocio van creciendo a trompicones, de forma desordenada y al final hay algún descalabro por el camino. Y una vez puesta en marcha una empresa es muy difícil sacar tiempo para hacer planes de negocio y cursos. Es un aviso de alguien que se ha estrellado ya varias veces.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289132" y="934027"/>
            <a:ext cx="45719" cy="53434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ángulo 8"/>
          <p:cNvSpPr/>
          <p:nvPr/>
        </p:nvSpPr>
        <p:spPr>
          <a:xfrm>
            <a:off x="176443" y="934027"/>
            <a:ext cx="45719" cy="53434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423031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1830" y="395663"/>
            <a:ext cx="4893972" cy="388696"/>
          </a:xfrm>
          <a:prstGeom prst="rect">
            <a:avLst/>
          </a:prstGeom>
        </p:spPr>
        <p:txBody>
          <a:bodyPr wrap="square">
            <a:spAutoFit/>
          </a:bodyPr>
          <a:lstStyle/>
          <a:p>
            <a:pPr>
              <a:lnSpc>
                <a:spcPct val="107000"/>
              </a:lnSpc>
              <a:spcAft>
                <a:spcPts val="800"/>
              </a:spcAft>
            </a:pPr>
            <a:r>
              <a:rPr lang="es-ES" b="1" u="sng"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3.2.- SALIDAS EN LA ADMINISTRACIÓN PÚBLICA</a:t>
            </a:r>
            <a:endParaRPr lang="es-AR"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399246" y="1128128"/>
            <a:ext cx="8319752" cy="2657009"/>
          </a:xfrm>
          <a:prstGeom prst="rect">
            <a:avLst/>
          </a:prstGeom>
        </p:spPr>
        <p:txBody>
          <a:bodyPr wrap="square">
            <a:spAutoFit/>
          </a:bodyPr>
          <a:lstStyle/>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Se convocan oposiciones de cuando en cuando, sobre todo para el Ministerio de Asuntos Exteriores, pero son muy pocas las plazas en España para traductores funcionarios.</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También existen las convocatorias para organismos internacionales (Naciones Unidas, Unión Europea) y, evidentemente, esos trabajos son muy interesantes por la remuneración que suele ser alta. A veces he oído cifras de 7 mil y hasta 16 mil euros al mes, para algunos intérpretes, y con todas las ventajas de cobrar un sueldo </a:t>
            </a:r>
            <a:r>
              <a:rPr lang="es-ES" sz="1600" i="1" dirty="0" err="1" smtClean="0">
                <a:effectLst/>
                <a:latin typeface="Calibri" panose="020F0502020204030204" pitchFamily="34" charset="0"/>
                <a:ea typeface="Calibri" panose="020F0502020204030204" pitchFamily="34" charset="0"/>
                <a:cs typeface="Times New Roman" panose="02020603050405020304" pitchFamily="18" charset="0"/>
              </a:rPr>
              <a:t>tax</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 free</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Pienso que la tendencia va a ser que los sueldos en cualquier puesto público o bajen o se congelen por las restricciones presupuestarias en todo Occidente y, desde luego, van a existir siempre </a:t>
            </a:r>
            <a:r>
              <a:rPr lang="es-ES" sz="1600" b="1" i="1" dirty="0" smtClean="0">
                <a:effectLst/>
                <a:latin typeface="Calibri" panose="020F0502020204030204" pitchFamily="34" charset="0"/>
                <a:ea typeface="Calibri" panose="020F0502020204030204" pitchFamily="34" charset="0"/>
                <a:cs typeface="Times New Roman" panose="02020603050405020304" pitchFamily="18" charset="0"/>
              </a:rPr>
              <a:t>muy pocas plazas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redondeado 3"/>
          <p:cNvSpPr/>
          <p:nvPr/>
        </p:nvSpPr>
        <p:spPr>
          <a:xfrm>
            <a:off x="276895" y="965915"/>
            <a:ext cx="8590210" cy="300077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 name="Conector angular 5"/>
          <p:cNvCxnSpPr/>
          <p:nvPr/>
        </p:nvCxnSpPr>
        <p:spPr>
          <a:xfrm rot="16200000" flipH="1">
            <a:off x="528034" y="4121240"/>
            <a:ext cx="875764" cy="56667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276895" y="4842457"/>
            <a:ext cx="8590209" cy="1397947"/>
          </a:xfrm>
          <a:prstGeom prst="rect">
            <a:avLst/>
          </a:prstGeom>
        </p:spPr>
        <p:txBody>
          <a:bodyPr wrap="square">
            <a:spAutoFit/>
          </a:bodyPr>
          <a:lstStyle/>
          <a:p>
            <a:pPr algn="just">
              <a:lnSpc>
                <a:spcPct val="107000"/>
              </a:lnSpc>
              <a:spcAft>
                <a:spcPts val="800"/>
              </a:spcAft>
            </a:pPr>
            <a:r>
              <a:rPr lang="es-ES" sz="1600" b="1" u="sng"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Profesores universitarios:</a:t>
            </a:r>
            <a:r>
              <a:rPr lang="es-ES" sz="16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estos puestos también son muy poco abundantes y en el clima actual menos todavía. Sin embargo, me ha parecido oportuno incluir la salida (aunque la descartaba ya casi por completo) a raíz de que una exalumna obtuviera recientemente un puesto en una universidad (para el que pidió las referencias y certificados oportunos para justificar los cursos realizados). Existen muy pocos puestos, pero alguno hay.</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2675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ceso 10"/>
          <p:cNvSpPr/>
          <p:nvPr/>
        </p:nvSpPr>
        <p:spPr>
          <a:xfrm>
            <a:off x="0" y="2692714"/>
            <a:ext cx="9144000" cy="504606"/>
          </a:xfrm>
          <a:prstGeom prst="flowChartProcess">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redondeado 3"/>
          <p:cNvSpPr/>
          <p:nvPr/>
        </p:nvSpPr>
        <p:spPr>
          <a:xfrm>
            <a:off x="650382" y="1483512"/>
            <a:ext cx="8229599" cy="60753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2407739" y="715443"/>
            <a:ext cx="4252639" cy="388696"/>
          </a:xfrm>
          <a:prstGeom prst="rect">
            <a:avLst/>
          </a:prstGeom>
        </p:spPr>
        <p:txBody>
          <a:bodyPr wrap="none">
            <a:spAutoFit/>
          </a:bodyPr>
          <a:lstStyle/>
          <a:p>
            <a:pPr>
              <a:lnSpc>
                <a:spcPct val="107000"/>
              </a:lnSpc>
              <a:spcAft>
                <a:spcPts val="800"/>
              </a:spcAft>
            </a:pPr>
            <a:r>
              <a:rPr lang="es-ES" b="1" u="sng"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3.3.- SALIDAS EN PLANTILLA EN EMPRESAS</a:t>
            </a:r>
            <a:endParaRPr lang="es-AR"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856444" y="1483512"/>
            <a:ext cx="7984900" cy="607539"/>
          </a:xfrm>
          <a:prstGeom prst="rect">
            <a:avLst/>
          </a:prstGeom>
        </p:spPr>
        <p:txBody>
          <a:bodyPr wrap="square">
            <a:spAutoFit/>
          </a:bodyPr>
          <a:lstStyle/>
          <a:p>
            <a:pPr algn="just">
              <a:lnSpc>
                <a:spcPct val="107000"/>
              </a:lnSpc>
              <a:spcAft>
                <a:spcPts val="800"/>
              </a:spcAft>
            </a:pPr>
            <a:r>
              <a:rPr lang="es-ES"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España son más frecuentes las ofertas de traductores en plantilla que traducen al inglés o a otros idiomas. </a:t>
            </a:r>
            <a:endParaRPr lang="es-A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292527" y="2750669"/>
            <a:ext cx="4096699" cy="388696"/>
          </a:xfrm>
          <a:prstGeom prst="rect">
            <a:avLst/>
          </a:prstGeom>
        </p:spPr>
        <p:txBody>
          <a:bodyPr wrap="non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Trabajos temporales en sectores diversos</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560230" y="3340016"/>
            <a:ext cx="8319751" cy="2554417"/>
          </a:xfrm>
          <a:prstGeom prst="rect">
            <a:avLst/>
          </a:prstGeom>
        </p:spPr>
        <p:txBody>
          <a:bodyPr wrap="square">
            <a:spAutoFit/>
          </a:bodyPr>
          <a:lstStyle/>
          <a:p>
            <a:pPr algn="just">
              <a:lnSpc>
                <a:spcPct val="107000"/>
              </a:lnSpc>
              <a:spcAft>
                <a:spcPts val="800"/>
              </a:spcAft>
            </a:pP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A veces son “trabajos basura”</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de empresas que no quieren pagar traducciones y buscan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tener a alguien en plantilla más barato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Estos son los típicos contratos que vemos en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portales de empleo, ofertados por empresas de trabajo temporal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Algunas de estas ofertas no son realistas porque la propia empresa que los ofrece </a:t>
            </a:r>
            <a:r>
              <a:rPr lang="es-ES" sz="1600" b="1" i="1" dirty="0" smtClean="0">
                <a:effectLst/>
                <a:latin typeface="Calibri" panose="020F0502020204030204" pitchFamily="34" charset="0"/>
                <a:ea typeface="Calibri" panose="020F0502020204030204" pitchFamily="34" charset="0"/>
                <a:cs typeface="Times New Roman" panose="02020603050405020304" pitchFamily="18" charset="0"/>
              </a:rPr>
              <a:t>no ha estudiado bien el puesto y espera demasiado o no tiene bien definidas las funciones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pretende obtener trabajadores multitarea y polivalentes que hagan a la vez de secretaria bilingüe, de contable y de varias cosas más.</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Otras veces, los puestos de traducción sí que son posiciones con una definición apropiada en el organigrama de empresas que ya han contratado antes a traductores y han ido definiendo mejor la necesidad existente de traducción y los perfiles.</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2"/>
          <a:stretch>
            <a:fillRect/>
          </a:stretch>
        </p:blipFill>
        <p:spPr>
          <a:xfrm>
            <a:off x="7173533" y="359057"/>
            <a:ext cx="1721389" cy="365709"/>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668" y="159511"/>
            <a:ext cx="983583" cy="764799"/>
          </a:xfrm>
          <a:prstGeom prst="rect">
            <a:avLst/>
          </a:prstGeom>
        </p:spPr>
      </p:pic>
    </p:spTree>
    <p:extLst>
      <p:ext uri="{BB962C8B-B14F-4D97-AF65-F5344CB8AC3E}">
        <p14:creationId xmlns:p14="http://schemas.microsoft.com/office/powerpoint/2010/main" val="3828731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518</TotalTime>
  <Words>4538</Words>
  <Application>Microsoft Office PowerPoint</Application>
  <PresentationFormat>Presentación en pantalla (4:3)</PresentationFormat>
  <Paragraphs>197</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alumno</dc:creator>
  <cp:lastModifiedBy>ji</cp:lastModifiedBy>
  <cp:revision>80</cp:revision>
  <dcterms:created xsi:type="dcterms:W3CDTF">2015-02-02T19:27:11Z</dcterms:created>
  <dcterms:modified xsi:type="dcterms:W3CDTF">2015-02-05T15:02:42Z</dcterms:modified>
</cp:coreProperties>
</file>