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3333"/>
    <a:srgbClr val="CC3399"/>
    <a:srgbClr val="78D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125" d="100"/>
          <a:sy n="125" d="100"/>
        </p:scale>
        <p:origin x="-12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16378D0-136E-43C6-A937-3F9DF7B58AC6}" type="datetimeFigureOut">
              <a:rPr lang="es-ES" smtClean="0"/>
              <a:t>01/03/2015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285796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6378D0-136E-43C6-A937-3F9DF7B58AC6}" type="datetimeFigureOut">
              <a:rPr lang="es-ES" smtClean="0"/>
              <a:t>01/03/2015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108365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6378D0-136E-43C6-A937-3F9DF7B58AC6}" type="datetimeFigureOut">
              <a:rPr lang="es-ES" smtClean="0"/>
              <a:t>01/03/2015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408124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6378D0-136E-43C6-A937-3F9DF7B58AC6}" type="datetimeFigureOut">
              <a:rPr lang="es-ES" smtClean="0"/>
              <a:t>01/03/2015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1122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6378D0-136E-43C6-A937-3F9DF7B58AC6}" type="datetimeFigureOut">
              <a:rPr lang="es-ES" smtClean="0"/>
              <a:t>01/03/2015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249880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6378D0-136E-43C6-A937-3F9DF7B58AC6}" type="datetimeFigureOut">
              <a:rPr lang="es-ES" smtClean="0"/>
              <a:t>01/03/2015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19981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6378D0-136E-43C6-A937-3F9DF7B58AC6}" type="datetimeFigureOut">
              <a:rPr lang="es-ES" smtClean="0"/>
              <a:t>01/03/2015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21535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16378D0-136E-43C6-A937-3F9DF7B58AC6}" type="datetimeFigureOut">
              <a:rPr lang="es-ES" smtClean="0"/>
              <a:t>01/03/2015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134953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378D0-136E-43C6-A937-3F9DF7B58AC6}" type="datetimeFigureOut">
              <a:rPr lang="es-ES" smtClean="0"/>
              <a:t>01/03/2015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199783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6378D0-136E-43C6-A937-3F9DF7B58AC6}" type="datetimeFigureOut">
              <a:rPr lang="es-ES" smtClean="0"/>
              <a:t>01/03/2015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168067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6378D0-136E-43C6-A937-3F9DF7B58AC6}" type="datetimeFigureOut">
              <a:rPr lang="es-ES" smtClean="0"/>
              <a:t>01/03/2015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4B2A59-7409-4054-BB1D-905B3C5B6A51}" type="slidenum">
              <a:rPr lang="es-ES" smtClean="0"/>
              <a:t>‹Nº›</a:t>
            </a:fld>
            <a:endParaRPr lang="es-ES"/>
          </a:p>
        </p:txBody>
      </p:sp>
    </p:spTree>
    <p:extLst>
      <p:ext uri="{BB962C8B-B14F-4D97-AF65-F5344CB8AC3E}">
        <p14:creationId xmlns:p14="http://schemas.microsoft.com/office/powerpoint/2010/main" val="75640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378D0-136E-43C6-A937-3F9DF7B58AC6}" type="datetimeFigureOut">
              <a:rPr lang="es-ES" smtClean="0"/>
              <a:t>01/03/2015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B2A59-7409-4054-BB1D-905B3C5B6A51}" type="slidenum">
              <a:rPr lang="es-ES" smtClean="0"/>
              <a:t>‹Nº›</a:t>
            </a:fld>
            <a:endParaRPr lang="es-ES"/>
          </a:p>
        </p:txBody>
      </p:sp>
    </p:spTree>
    <p:extLst>
      <p:ext uri="{BB962C8B-B14F-4D97-AF65-F5344CB8AC3E}">
        <p14:creationId xmlns:p14="http://schemas.microsoft.com/office/powerpoint/2010/main" val="198002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es.wikipedia.org/wiki/Privaci%C3%B3n_de_sue%C3%B1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paymentpractices.net/" TargetMode="External"/><Relationship Id="rId2" Type="http://schemas.openxmlformats.org/officeDocument/2006/relationships/hyperlink" Target="http://www.proz.com/blueboar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ncihc.org/" TargetMode="External"/><Relationship Id="rId3" Type="http://schemas.openxmlformats.org/officeDocument/2006/relationships/hyperlink" Target="http://www.rediris.es/list/info/medtrad.html" TargetMode="External"/><Relationship Id="rId7" Type="http://schemas.openxmlformats.org/officeDocument/2006/relationships/hyperlink" Target="http://www.certifiedmedicalinterpreters.org/" TargetMode="External"/><Relationship Id="rId2" Type="http://schemas.openxmlformats.org/officeDocument/2006/relationships/hyperlink" Target="http://www.tremedica.org/index.html" TargetMode="External"/><Relationship Id="rId1" Type="http://schemas.openxmlformats.org/officeDocument/2006/relationships/slideLayout" Target="../slideLayouts/slideLayout7.xml"/><Relationship Id="rId6" Type="http://schemas.openxmlformats.org/officeDocument/2006/relationships/hyperlink" Target="http://www.ata-divisions.org/MD/index.htm" TargetMode="External"/><Relationship Id="rId11" Type="http://schemas.openxmlformats.org/officeDocument/2006/relationships/hyperlink" Target="http://www.ncihc.org/interpreter-associations" TargetMode="External"/><Relationship Id="rId5" Type="http://schemas.openxmlformats.org/officeDocument/2006/relationships/hyperlink" Target="http://www.imiaweb.org/default.asp" TargetMode="External"/><Relationship Id="rId10" Type="http://schemas.openxmlformats.org/officeDocument/2006/relationships/hyperlink" Target="http://www.chiaonline.org/" TargetMode="External"/><Relationship Id="rId4" Type="http://schemas.openxmlformats.org/officeDocument/2006/relationships/hyperlink" Target="http://www.tremedica.org/panacea/PanaceaActual.htm" TargetMode="External"/><Relationship Id="rId9" Type="http://schemas.openxmlformats.org/officeDocument/2006/relationships/hyperlink" Target="http://tahit.us/hom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finance.groups.yahoo.com/group/legaltranslators/" TargetMode="External"/><Relationship Id="rId13" Type="http://schemas.openxmlformats.org/officeDocument/2006/relationships/hyperlink" Target="http://www.utdallas.edu/alta/" TargetMode="External"/><Relationship Id="rId18" Type="http://schemas.openxmlformats.org/officeDocument/2006/relationships/image" Target="../media/image2.emf"/><Relationship Id="rId3" Type="http://schemas.openxmlformats.org/officeDocument/2006/relationships/hyperlink" Target="http://www.atijc.com/es/default.htm" TargetMode="External"/><Relationship Id="rId7" Type="http://schemas.openxmlformats.org/officeDocument/2006/relationships/hyperlink" Target="http://www.hg.org/court-interpreter-certification.html" TargetMode="External"/><Relationship Id="rId12" Type="http://schemas.openxmlformats.org/officeDocument/2006/relationships/hyperlink" Target="http://www.ace-traductores.org/" TargetMode="External"/><Relationship Id="rId17" Type="http://schemas.openxmlformats.org/officeDocument/2006/relationships/image" Target="../media/image1.jpg"/><Relationship Id="rId2" Type="http://schemas.openxmlformats.org/officeDocument/2006/relationships/hyperlink" Target="http://www.aptij.es/" TargetMode="External"/><Relationship Id="rId16" Type="http://schemas.openxmlformats.org/officeDocument/2006/relationships/hyperlink" Target="http://www.ceatl.eu/about-us/member-associations" TargetMode="External"/><Relationship Id="rId1" Type="http://schemas.openxmlformats.org/officeDocument/2006/relationships/slideLayout" Target="../slideLayouts/slideLayout7.xml"/><Relationship Id="rId6" Type="http://schemas.openxmlformats.org/officeDocument/2006/relationships/hyperlink" Target="http://www.gerichtsdolmetscher.at/index.php?lang=en" TargetMode="External"/><Relationship Id="rId11" Type="http://schemas.openxmlformats.org/officeDocument/2006/relationships/hyperlink" Target="http://www.esist.org/ESIST%20Links.htm" TargetMode="External"/><Relationship Id="rId5" Type="http://schemas.openxmlformats.org/officeDocument/2006/relationships/hyperlink" Target="http://www.apciinterpreters.org.uk/" TargetMode="External"/><Relationship Id="rId15" Type="http://schemas.openxmlformats.org/officeDocument/2006/relationships/hyperlink" Target="http://www.societyofauthors.org/translators-association" TargetMode="External"/><Relationship Id="rId10" Type="http://schemas.openxmlformats.org/officeDocument/2006/relationships/hyperlink" Target="http://www.esist.org/" TargetMode="External"/><Relationship Id="rId4" Type="http://schemas.openxmlformats.org/officeDocument/2006/relationships/hyperlink" Target="http://www.najit.org/" TargetMode="External"/><Relationship Id="rId9" Type="http://schemas.openxmlformats.org/officeDocument/2006/relationships/hyperlink" Target="http://es.groups.yahoo.com/group/trag/?tab=s" TargetMode="External"/><Relationship Id="rId14" Type="http://schemas.openxmlformats.org/officeDocument/2006/relationships/hyperlink" Target="http://www.attlc-ltac.org/no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iol.org.uk/metpolice/default.asp" TargetMode="External"/><Relationship Id="rId7" Type="http://schemas.openxmlformats.org/officeDocument/2006/relationships/image" Target="../media/image2.emf"/><Relationship Id="rId2" Type="http://schemas.openxmlformats.org/officeDocument/2006/relationships/hyperlink" Target="http://www.iol.org.uk/qualifications/exams_diptrans.asp" TargetMode="Externa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hyperlink" Target="http://www.iti.org.uk/" TargetMode="External"/><Relationship Id="rId4" Type="http://schemas.openxmlformats.org/officeDocument/2006/relationships/hyperlink" Target="http://www.iol.org.uk/qualifications/exams_dpsi.as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ttic.org/certification.asp" TargetMode="External"/><Relationship Id="rId7" Type="http://schemas.openxmlformats.org/officeDocument/2006/relationships/image" Target="../media/image2.emf"/><Relationship Id="rId2" Type="http://schemas.openxmlformats.org/officeDocument/2006/relationships/hyperlink" Target="http://www.cttic.org/member.asp" TargetMode="Externa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hyperlink" Target="http://www.atio.on.ca/membership/atio_RoadMap_EN.pdf" TargetMode="External"/><Relationship Id="rId4" Type="http://schemas.openxmlformats.org/officeDocument/2006/relationships/hyperlink" Target="http://www.atio.on.c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translators.org.za/" TargetMode="External"/><Relationship Id="rId2" Type="http://schemas.openxmlformats.org/officeDocument/2006/relationships/hyperlink" Target="http://www.naati.com.au/home_page.html" TargetMode="External"/><Relationship Id="rId1" Type="http://schemas.openxmlformats.org/officeDocument/2006/relationships/slideLayout" Target="../slideLayouts/slideLayout7.xml"/><Relationship Id="rId5" Type="http://schemas.openxmlformats.org/officeDocument/2006/relationships/hyperlink" Target="http://www.translatorsassociation.ie/component/option,com_docman/task,cat_view/gid,19/Itemid,16/" TargetMode="External"/><Relationship Id="rId4" Type="http://schemas.openxmlformats.org/officeDocument/2006/relationships/hyperlink" Target="http://www.translatorsassociation.ie/content/view/1/4/"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http://www.tilponline.net/Default.aspx?pageId=984459" TargetMode="External"/><Relationship Id="rId7" Type="http://schemas.openxmlformats.org/officeDocument/2006/relationships/hyperlink" Target="http://leonhunter.com/blog/?p=2790" TargetMode="External"/><Relationship Id="rId2" Type="http://schemas.openxmlformats.org/officeDocument/2006/relationships/hyperlink" Target="http://www.tilponline.net/" TargetMode="External"/><Relationship Id="rId1" Type="http://schemas.openxmlformats.org/officeDocument/2006/relationships/slideLayout" Target="../slideLayouts/slideLayout7.xml"/><Relationship Id="rId6" Type="http://schemas.openxmlformats.org/officeDocument/2006/relationships/hyperlink" Target="http://leonhunter.com/blog/?p=2774" TargetMode="External"/><Relationship Id="rId5" Type="http://schemas.openxmlformats.org/officeDocument/2006/relationships/hyperlink" Target="http://leonhunter.com/blog/?p=2764" TargetMode="External"/><Relationship Id="rId4" Type="http://schemas.openxmlformats.org/officeDocument/2006/relationships/hyperlink" Target="http://www.sdl.com/services/education-certification/certification-product/sdl-trados-certific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983" y="348004"/>
            <a:ext cx="4504090" cy="3502218"/>
          </a:xfrm>
          <a:prstGeom prst="rect">
            <a:avLst/>
          </a:prstGeom>
        </p:spPr>
      </p:pic>
      <p:sp>
        <p:nvSpPr>
          <p:cNvPr id="5" name="Rectángulo 4"/>
          <p:cNvSpPr/>
          <p:nvPr/>
        </p:nvSpPr>
        <p:spPr>
          <a:xfrm>
            <a:off x="319314" y="3641635"/>
            <a:ext cx="8055428" cy="2400657"/>
          </a:xfrm>
          <a:prstGeom prst="rect">
            <a:avLst/>
          </a:prstGeom>
          <a:effectLst>
            <a:outerShdw blurRad="50800" dist="38100" dir="10800000" algn="r" rotWithShape="0">
              <a:prstClr val="black">
                <a:alpha val="40000"/>
              </a:prstClr>
            </a:outerShdw>
          </a:effectLst>
        </p:spPr>
        <p:txBody>
          <a:bodyPr wrap="square">
            <a:spAutoFit/>
          </a:bodyPr>
          <a:lstStyle/>
          <a:p>
            <a:pPr algn="ctr"/>
            <a:r>
              <a:rPr lang="es-ES" sz="4400" b="1" dirty="0" smtClean="0">
                <a:latin typeface="+mj-lt"/>
              </a:rPr>
              <a:t>CURSO DE INTRODUCCIÓN </a:t>
            </a:r>
            <a:br>
              <a:rPr lang="es-ES" sz="4400" b="1" dirty="0" smtClean="0">
                <a:latin typeface="+mj-lt"/>
              </a:rPr>
            </a:br>
            <a:r>
              <a:rPr lang="es-ES" sz="4400" b="1" dirty="0" smtClean="0">
                <a:latin typeface="+mj-lt"/>
              </a:rPr>
              <a:t>AL MERCADO DE LA </a:t>
            </a:r>
            <a:br>
              <a:rPr lang="es-ES" sz="4400" b="1" dirty="0" smtClean="0">
                <a:latin typeface="+mj-lt"/>
              </a:rPr>
            </a:br>
            <a:r>
              <a:rPr lang="es-ES" sz="4400" b="1" dirty="0" smtClean="0">
                <a:latin typeface="+mj-lt"/>
              </a:rPr>
              <a:t>TRADUCCIÓN – EDICIÓN 2015</a:t>
            </a:r>
            <a:r>
              <a:rPr lang="es-ES" b="1" dirty="0" smtClean="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mj-lt"/>
              </a:rPr>
              <a:t/>
            </a:r>
            <a:br>
              <a:rPr lang="es-ES" b="1" dirty="0" smtClean="0">
                <a:ln w="12700">
                  <a:solidFill>
                    <a:schemeClr val="tx2">
                      <a:lumMod val="75000"/>
                    </a:schemeClr>
                  </a:solidFill>
                  <a:prstDash val="solid"/>
                </a:ln>
                <a:solidFill>
                  <a:schemeClr val="accent1"/>
                </a:solidFill>
                <a:effectLst>
                  <a:outerShdw dist="38100" dir="2640000" algn="bl" rotWithShape="0">
                    <a:schemeClr val="tx2">
                      <a:lumMod val="75000"/>
                    </a:schemeClr>
                  </a:outerShdw>
                </a:effectLst>
                <a:latin typeface="+mj-lt"/>
              </a:rPr>
            </a:br>
            <a:endParaRPr lang="es-ES" dirty="0">
              <a:latin typeface="+mj-lt"/>
            </a:endParaRPr>
          </a:p>
        </p:txBody>
      </p:sp>
      <p:sp>
        <p:nvSpPr>
          <p:cNvPr id="6" name="Subtítulo 2"/>
          <p:cNvSpPr txBox="1">
            <a:spLocks/>
          </p:cNvSpPr>
          <p:nvPr/>
        </p:nvSpPr>
        <p:spPr>
          <a:xfrm>
            <a:off x="121558" y="6283544"/>
            <a:ext cx="8890000" cy="415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100" u="sng" dirty="0" smtClean="0"/>
              <a:t>AVISO LEGAL</a:t>
            </a:r>
            <a:r>
              <a:rPr lang="es-ES" sz="1100" dirty="0" smtClean="0"/>
              <a:t> </a:t>
            </a:r>
            <a:r>
              <a:rPr lang="es-ES" sz="1100" i="1" dirty="0" smtClean="0"/>
              <a:t>Reservados todos los derechos. El contenido de esta obra está protegido por la Ley,</a:t>
            </a:r>
            <a:r>
              <a:rPr lang="es-ES" sz="1100" dirty="0" smtClean="0"/>
              <a:t> </a:t>
            </a:r>
            <a:r>
              <a:rPr lang="es-ES" sz="1100" i="1" dirty="0" smtClean="0"/>
              <a:t>queda prohibida la reproducción total o parcial de esta publicación, cualquiera que sea</a:t>
            </a:r>
            <a:r>
              <a:rPr lang="es-ES" sz="1100" dirty="0" smtClean="0"/>
              <a:t> </a:t>
            </a:r>
            <a:r>
              <a:rPr lang="es-ES" sz="1100" i="1" dirty="0" smtClean="0"/>
              <a:t>el medio empleado sin la preceptiva autorización.</a:t>
            </a:r>
            <a:r>
              <a:rPr lang="es-ES" sz="1100" dirty="0" smtClean="0"/>
              <a:t>  </a:t>
            </a:r>
            <a:r>
              <a:rPr lang="en-GB" sz="1100" i="1" dirty="0" smtClean="0"/>
              <a:t>Copyright © LEON HUNTER SL</a:t>
            </a:r>
            <a:endParaRPr lang="es-ES" sz="1100" dirty="0" smtClean="0"/>
          </a:p>
          <a:p>
            <a:endParaRPr lang="es-ES" dirty="0"/>
          </a:p>
        </p:txBody>
      </p:sp>
    </p:spTree>
    <p:extLst>
      <p:ext uri="{BB962C8B-B14F-4D97-AF65-F5344CB8AC3E}">
        <p14:creationId xmlns:p14="http://schemas.microsoft.com/office/powerpoint/2010/main" val="112867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171977" y="255549"/>
            <a:ext cx="257578" cy="247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171977" y="464271"/>
            <a:ext cx="6761409" cy="3191579"/>
          </a:xfrm>
          <a:prstGeom prst="rect">
            <a:avLst/>
          </a:prstGeom>
        </p:spPr>
        <p:txBody>
          <a:bodyPr wrap="square">
            <a:spAutoFit/>
          </a:bodyPr>
          <a:lstStyle/>
          <a:p>
            <a:pPr algn="just">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Plazos poco realistas: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también es un problema de la industria en general y tiene consecuencias muy negativas que se han apuntado frecuentemente en el blog de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Leon</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Hunter en sendos artículos. La mayoría de los plazos son poco realistas y demasiado exigentes. Por tanto, son frecuentes los casos de </a:t>
            </a:r>
            <a:r>
              <a:rPr lang="es-ES" sz="1400" i="1" dirty="0" err="1" smtClean="0">
                <a:effectLst/>
                <a:latin typeface="Calibri" panose="020F0502020204030204" pitchFamily="34" charset="0"/>
                <a:ea typeface="Calibri" panose="020F0502020204030204" pitchFamily="34" charset="0"/>
                <a:cs typeface="Times New Roman" panose="02020603050405020304" pitchFamily="18" charset="0"/>
              </a:rPr>
              <a:t>burn-out</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extremo por este motivo. Aunque los traductores pueden (y deberían) negarse a aceptar muchos plazos, sí que vemos ciclos de gente metida en plazos imposibles que les llevan – muy literalmente – a la locura.</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La falta de sueño tiene unas consecuencias muy negativas sobre la salud y sobre todo cuando es de forma sostenida sin periodos de descanso. Entre estas se encuentran: depresión, ansiedad, irritabilidad, ganancia o pérdida de peso, dolores musculares, mareos, deshidratación… Incluso alucinaciones y psicosis si la falta de sueño se prolonga mucho tiempo. Finalmente, </a:t>
            </a:r>
            <a:r>
              <a:rPr lang="es-ES" sz="1400" u="sng"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la privación de sueño extrema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(durante un tiempo extenso) produce la muerte.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redondeado 3"/>
          <p:cNvSpPr/>
          <p:nvPr/>
        </p:nvSpPr>
        <p:spPr>
          <a:xfrm>
            <a:off x="1075385" y="340274"/>
            <a:ext cx="6954592" cy="34074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p:cNvSpPr/>
          <p:nvPr/>
        </p:nvSpPr>
        <p:spPr>
          <a:xfrm>
            <a:off x="994893" y="4201594"/>
            <a:ext cx="257578" cy="247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1171977" y="4293494"/>
            <a:ext cx="6761409" cy="2039020"/>
          </a:xfrm>
          <a:prstGeom prst="rect">
            <a:avLst/>
          </a:prstGeom>
        </p:spPr>
        <p:txBody>
          <a:bodyPr wrap="square">
            <a:spAutoFit/>
          </a:bodyPr>
          <a:lstStyle/>
          <a:p>
            <a:pPr algn="just">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Condiciones muy competitivas: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en cuanto a disponibilidad que suponen que la persona tiene que estar conectada a todas las horas a todo tipo de dispositivos, pendiente de cada mensaje, lo que a su vez produce estrés y preocupación.</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Todas estas condiciones, junto con otras muchas de fondo como son la crisis económica, el estancamiento de las perspectivas económicas en el mundo occidental y la crisis en el mercado de la traducción (amenazada por tarifas bajas, la deslocalización y una automatización en aumento) han contribuido a la emergencia y/o fortalecimiento del papel de estos troles.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redondeado 6"/>
          <p:cNvSpPr/>
          <p:nvPr/>
        </p:nvSpPr>
        <p:spPr>
          <a:xfrm>
            <a:off x="1075386" y="4293494"/>
            <a:ext cx="6954592" cy="2039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0625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946" y="1343667"/>
            <a:ext cx="7016021" cy="5514333"/>
          </a:xfrm>
          <a:prstGeom prst="rect">
            <a:avLst/>
          </a:prstGeom>
        </p:spPr>
      </p:pic>
      <p:sp>
        <p:nvSpPr>
          <p:cNvPr id="3" name="Rectángulo redondeado 2"/>
          <p:cNvSpPr/>
          <p:nvPr/>
        </p:nvSpPr>
        <p:spPr>
          <a:xfrm>
            <a:off x="1184857" y="427418"/>
            <a:ext cx="412124" cy="42569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a:p>
        </p:txBody>
      </p:sp>
      <p:sp>
        <p:nvSpPr>
          <p:cNvPr id="4" name="Rectángulo 3"/>
          <p:cNvSpPr/>
          <p:nvPr/>
        </p:nvSpPr>
        <p:spPr>
          <a:xfrm>
            <a:off x="605307" y="343271"/>
            <a:ext cx="7984901" cy="993926"/>
          </a:xfrm>
          <a:prstGeom prst="rect">
            <a:avLst/>
          </a:prstGeom>
        </p:spPr>
        <p:txBody>
          <a:bodyPr wrap="square">
            <a:spAutoFit/>
          </a:bodyPr>
          <a:lstStyle/>
          <a:p>
            <a:pPr algn="ctr">
              <a:lnSpc>
                <a:spcPct val="107000"/>
              </a:lnSpc>
              <a:spcAft>
                <a:spcPts val="800"/>
              </a:spcAft>
            </a:pPr>
            <a:r>
              <a:rPr lang="es-ES" sz="2800" b="1" u="sng" dirty="0" smtClean="0">
                <a:effectLst/>
                <a:latin typeface="Calibri" panose="020F0502020204030204" pitchFamily="34" charset="0"/>
                <a:ea typeface="Calibri" panose="020F0502020204030204" pitchFamily="34" charset="0"/>
                <a:cs typeface="Times New Roman" panose="02020603050405020304" pitchFamily="18" charset="0"/>
              </a:rPr>
              <a:t>3.- La diferencia entre el </a:t>
            </a:r>
            <a:r>
              <a:rPr lang="es-ES" sz="2800" b="1" u="sng" dirty="0" err="1" smtClean="0">
                <a:effectLst/>
                <a:latin typeface="Calibri" panose="020F0502020204030204" pitchFamily="34" charset="0"/>
                <a:ea typeface="Calibri" panose="020F0502020204030204" pitchFamily="34" charset="0"/>
                <a:cs typeface="Times New Roman" panose="02020603050405020304" pitchFamily="18" charset="0"/>
              </a:rPr>
              <a:t>feedback</a:t>
            </a:r>
            <a:r>
              <a:rPr lang="es-ES" sz="2800" b="1" u="sng" dirty="0" smtClean="0">
                <a:effectLst/>
                <a:latin typeface="Calibri" panose="020F0502020204030204" pitchFamily="34" charset="0"/>
                <a:ea typeface="Calibri" panose="020F0502020204030204" pitchFamily="34" charset="0"/>
                <a:cs typeface="Times New Roman" panose="02020603050405020304" pitchFamily="18" charset="0"/>
              </a:rPr>
              <a:t> que dan los clientes directos y las agencias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246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73299" y="383967"/>
            <a:ext cx="8197403" cy="1577996"/>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una entrada de mi blog de hace unos años, estuve recogiendo durante una semana el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feedback</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recibido de múltiples clientes directos (en aquel momento tenía muchos clientes directos, en su mayoría particulares y pequeñas empresas) y encontré que era muy positivo por regla general. Incluso al leerlo ahora no me deja de sorprender ya que no se parece en nada al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feedback</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de agencias de traducción que, por lo general, es mucho menos efusivo.</a:t>
            </a:r>
          </a:p>
          <a:p>
            <a:pPr algn="just">
              <a:lnSpc>
                <a:spcPct val="107000"/>
              </a:lnSpc>
              <a:spcAft>
                <a:spcPts val="800"/>
              </a:spcAft>
            </a:pPr>
            <a:r>
              <a:rPr lang="es-ES" sz="1400" dirty="0" smtClean="0">
                <a:latin typeface="Calibri" panose="020F0502020204030204" pitchFamily="34" charset="0"/>
                <a:ea typeface="Calibri" panose="020F0502020204030204" pitchFamily="34" charset="0"/>
                <a:cs typeface="Times New Roman" panose="02020603050405020304" pitchFamily="18" charset="0"/>
              </a:rPr>
              <a:t>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Se transcribe aquí literalmente el contenido: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609861" y="1961963"/>
            <a:ext cx="5924280" cy="3847079"/>
          </a:xfrm>
          <a:prstGeom prst="rect">
            <a:avLst/>
          </a:prstGeom>
        </p:spPr>
        <p:txBody>
          <a:bodyPr wrap="square">
            <a:spAutoFit/>
          </a:bodyPr>
          <a:lstStyle/>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again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such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good</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and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quick</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service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I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really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appreciate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it</a:t>
            </a: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(23-11)</a:t>
            </a:r>
          </a:p>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Leon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very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much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fast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translation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Again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u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very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much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(22-11)</a:t>
            </a:r>
          </a:p>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Muchas gracias por tu profesionalidad y puedes estar seguro de que te tendré presente para futuros trabajos y recomendaciones!!</a:t>
            </a: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(19-11)</a:t>
            </a:r>
          </a:p>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very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much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Leon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Looks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great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(18-11)</a:t>
            </a:r>
          </a:p>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Hi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Leon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We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got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everything</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We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cannot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enough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and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sorry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all</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confusion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Thanks</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making</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it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possible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and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we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will</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be in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touch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next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time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we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need</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translation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(13-11)</a:t>
            </a:r>
            <a:endPar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very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very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much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Leon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If</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can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send</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us</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bank</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we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can set up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transfer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right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away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Thanks</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again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so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much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flexibility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and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patience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It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is</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huge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relief</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to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get</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these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translations</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today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(13-11)</a:t>
            </a:r>
          </a:p>
          <a:p>
            <a:pPr>
              <a:lnSpc>
                <a:spcPct val="107000"/>
              </a:lnSpc>
              <a:spcAft>
                <a:spcPts val="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Indeed</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I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have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received</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translation</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Thanks</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very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much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all</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help</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really</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appreciated</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and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impressed</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with</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your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service</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Thanks</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for</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everything</a:t>
            </a:r>
            <a:r>
              <a:rPr lang="es-ES" sz="1200" i="1"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t>
            </a:r>
            <a:r>
              <a:rPr lang="es-ES" sz="1200" i="1" dirty="0" err="1"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Leon</a:t>
            </a:r>
            <a:r>
              <a:rPr lang="es-ES" sz="1200" dirty="0" smtClean="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(10-11</a:t>
            </a:r>
            <a:r>
              <a:rPr lang="es-ES"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73299" y="6099756"/>
            <a:ext cx="8293994" cy="553357"/>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Lógicamente, cuando se recibe un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feedback</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tan bueno todos los días o a menudo, la motivación por el trabajo crece y aumenta incluso la felicidad de la persona que recibe estos comentarios alentadores.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609861" y="1961963"/>
            <a:ext cx="5924280" cy="384707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de flecha 10"/>
          <p:cNvCxnSpPr/>
          <p:nvPr/>
        </p:nvCxnSpPr>
        <p:spPr>
          <a:xfrm>
            <a:off x="965915" y="2099256"/>
            <a:ext cx="502277" cy="42500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27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lamada con línea 1 11"/>
          <p:cNvSpPr/>
          <p:nvPr/>
        </p:nvSpPr>
        <p:spPr>
          <a:xfrm>
            <a:off x="374918" y="4050597"/>
            <a:ext cx="2030462" cy="264968"/>
          </a:xfrm>
          <a:prstGeom prst="borderCallout1">
            <a:avLst>
              <a:gd name="adj1" fmla="val 41808"/>
              <a:gd name="adj2" fmla="val -365"/>
              <a:gd name="adj3" fmla="val -59617"/>
              <a:gd name="adj4" fmla="val -6339"/>
            </a:avLst>
          </a:prstGeom>
          <a:solidFill>
            <a:srgbClr val="CC33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Llamada con línea 1 9"/>
          <p:cNvSpPr/>
          <p:nvPr/>
        </p:nvSpPr>
        <p:spPr>
          <a:xfrm>
            <a:off x="426434" y="2662183"/>
            <a:ext cx="2958115" cy="264968"/>
          </a:xfrm>
          <a:prstGeom prst="borderCallout1">
            <a:avLst>
              <a:gd name="adj1" fmla="val 41808"/>
              <a:gd name="adj2" fmla="val -365"/>
              <a:gd name="adj3" fmla="val -59617"/>
              <a:gd name="adj4" fmla="val -6339"/>
            </a:avLst>
          </a:prstGeom>
          <a:solidFill>
            <a:srgbClr val="CC33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Llamada con línea 1 7"/>
          <p:cNvSpPr/>
          <p:nvPr/>
        </p:nvSpPr>
        <p:spPr>
          <a:xfrm>
            <a:off x="374917" y="1840512"/>
            <a:ext cx="3200132" cy="264968"/>
          </a:xfrm>
          <a:prstGeom prst="borderCallout1">
            <a:avLst>
              <a:gd name="adj1" fmla="val 41808"/>
              <a:gd name="adj2" fmla="val -365"/>
              <a:gd name="adj3" fmla="val -59617"/>
              <a:gd name="adj4" fmla="val -6339"/>
            </a:avLst>
          </a:prstGeom>
          <a:solidFill>
            <a:srgbClr val="CC33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a:off x="1764405" y="334158"/>
            <a:ext cx="278814" cy="278131"/>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764405" y="278876"/>
            <a:ext cx="6291330" cy="388696"/>
          </a:xfrm>
          <a:prstGeom prst="rect">
            <a:avLst/>
          </a:prstGeom>
        </p:spPr>
        <p:txBody>
          <a:bodyPr wrap="squar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4.- Perfil de traductor con mayoría de clientes directos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28034" y="635770"/>
            <a:ext cx="8358387" cy="553357"/>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Algunas de sus características ya las habréis supuesto por contraposición a las características que se enumeran en el apartado sobre traductores de agencias.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Llamada con línea 1 4"/>
          <p:cNvSpPr/>
          <p:nvPr/>
        </p:nvSpPr>
        <p:spPr>
          <a:xfrm>
            <a:off x="374919" y="1298925"/>
            <a:ext cx="5821249" cy="287368"/>
          </a:xfrm>
          <a:prstGeom prst="borderCallout1">
            <a:avLst>
              <a:gd name="adj1" fmla="val 41808"/>
              <a:gd name="adj2" fmla="val -365"/>
              <a:gd name="adj3" fmla="val -51355"/>
              <a:gd name="adj4" fmla="val -3467"/>
            </a:avLst>
          </a:prstGeom>
          <a:solidFill>
            <a:srgbClr val="CC33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426434" y="1298925"/>
            <a:ext cx="8358388" cy="523220"/>
          </a:xfrm>
          <a:prstGeom prst="rect">
            <a:avLst/>
          </a:prstGeom>
        </p:spPr>
        <p:txBody>
          <a:bodyPr wrap="square">
            <a:spAutoFit/>
          </a:bodyPr>
          <a:lstStyle/>
          <a:p>
            <a:pPr algn="just"/>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Son profesionales con un perfil más destacado y un </a:t>
            </a:r>
            <a:r>
              <a:rPr lang="es-ES" sz="1400" b="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branding</a:t>
            </a: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personal:</a:t>
            </a: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son traductores con una fuerte presencia en redes sociales, en blogs, conferencias del sector… Son traductores estrellas y archiconocidos.</a:t>
            </a:r>
            <a:endParaRPr lang="es-ES" sz="1400" dirty="0"/>
          </a:p>
        </p:txBody>
      </p:sp>
      <p:sp>
        <p:nvSpPr>
          <p:cNvPr id="7" name="Rectángulo 6"/>
          <p:cNvSpPr/>
          <p:nvPr/>
        </p:nvSpPr>
        <p:spPr>
          <a:xfrm>
            <a:off x="374918" y="1822145"/>
            <a:ext cx="8409903" cy="783869"/>
          </a:xfrm>
          <a:prstGeom prst="rect">
            <a:avLst/>
          </a:prstGeom>
        </p:spPr>
        <p:txBody>
          <a:bodyPr wrap="square">
            <a:spAutoFit/>
          </a:bodyPr>
          <a:lstStyle/>
          <a:p>
            <a:pPr algn="just">
              <a:lnSpc>
                <a:spcPct val="107000"/>
              </a:lnSpc>
              <a:spcAft>
                <a:spcPts val="800"/>
              </a:spcAft>
            </a:pP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Realizan un mayor esfuerzo de marketing:</a:t>
            </a: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suelen realizar algún tipo de campaña de pago, además del marketing social o técnicas de SEO orgánico cada vez necesitan invertir más en SEO de pago, anuncios en buscadores y </a:t>
            </a:r>
            <a:r>
              <a:rPr lang="es-ES" sz="1400" i="1" dirty="0" err="1" smtClean="0">
                <a:effectLst/>
                <a:latin typeface="Calibri" panose="020F0502020204030204" pitchFamily="34" charset="0"/>
                <a:ea typeface="Calibri" panose="020F0502020204030204" pitchFamily="34" charset="0"/>
                <a:cs typeface="Times New Roman" panose="02020603050405020304" pitchFamily="18" charset="0"/>
              </a:rPr>
              <a:t>paid</a:t>
            </a:r>
            <a:r>
              <a:rPr lang="es-ES" sz="1400" i="1" dirty="0" smtClean="0">
                <a:effectLst/>
                <a:latin typeface="Calibri" panose="020F0502020204030204" pitchFamily="34" charset="0"/>
                <a:ea typeface="Calibri" panose="020F0502020204030204" pitchFamily="34" charset="0"/>
                <a:cs typeface="Times New Roman" panose="02020603050405020304" pitchFamily="18" charset="0"/>
              </a:rPr>
              <a:t> social</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ya que es difícil mantener su posicionamiento de otro modo en unas condiciones tan competitivas.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374917" y="2662183"/>
            <a:ext cx="8409904" cy="1347485"/>
          </a:xfrm>
          <a:prstGeom prst="rect">
            <a:avLst/>
          </a:prstGeom>
        </p:spPr>
        <p:txBody>
          <a:bodyPr wrap="square">
            <a:spAutoFit/>
          </a:bodyPr>
          <a:lstStyle/>
          <a:p>
            <a:pPr algn="just">
              <a:lnSpc>
                <a:spcPct val="107000"/>
              </a:lnSpc>
              <a:spcAft>
                <a:spcPts val="800"/>
              </a:spcAft>
            </a:pP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 frecuente que subcontraten trabajo:</a:t>
            </a: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hay perfiles (menos comunes, como ha sido el mío) que no subcontratan a traductores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freelance</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pero muchos traductores estrella se dedican más a gestión que a producción, y es una realidad.</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Finalmente, es una transición lógica ya que a medida que van haciendo marca se acercan cada vez más al concepto de marca (una empresa o entidad).</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426433" y="4009668"/>
            <a:ext cx="8358387" cy="2474716"/>
          </a:xfrm>
          <a:prstGeom prst="rect">
            <a:avLst/>
          </a:prstGeom>
        </p:spPr>
        <p:txBody>
          <a:bodyPr wrap="square">
            <a:spAutoFit/>
          </a:bodyPr>
          <a:lstStyle/>
          <a:p>
            <a:pPr algn="just">
              <a:lnSpc>
                <a:spcPct val="107000"/>
              </a:lnSpc>
              <a:spcAft>
                <a:spcPts val="800"/>
              </a:spcAft>
            </a:pPr>
            <a:r>
              <a:rPr lang="es-ES" sz="14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Sus tarifas son más altas:</a:t>
            </a:r>
            <a:endPar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Si realizan las traducciones ellos mismos: porque tienen más ofertas y por tanto, escogen las mejor remuneradas y rechazan las mal pagadas;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Si subcontratan a otros: porque, en ese caso, están en rol de agencia y, por tanto, la traducción llevará un plus por su gestión (y, muy probablemente, revisión).</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Este perfil es un tipo de rol más cualificado y experto y que disfruta de un mayor reconocimiento y respeto. Sin embargo, no todo son ventajas porque cada vez es mayor la competencia en traducción y, por tanto, el tiempo y dinero invertido en actividades de marketing puede ser que no compense en relación a la conversión en ventas lograda por medio de estos esfuerzos.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Lágrima 12"/>
          <p:cNvSpPr/>
          <p:nvPr/>
        </p:nvSpPr>
        <p:spPr>
          <a:xfrm>
            <a:off x="1203324" y="4451313"/>
            <a:ext cx="123825" cy="104775"/>
          </a:xfrm>
          <a:prstGeom prst="teardrop">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Lágrima 13"/>
          <p:cNvSpPr/>
          <p:nvPr/>
        </p:nvSpPr>
        <p:spPr>
          <a:xfrm>
            <a:off x="1203323" y="4989302"/>
            <a:ext cx="123825" cy="104775"/>
          </a:xfrm>
          <a:prstGeom prst="teardrop">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8900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74" y="939741"/>
            <a:ext cx="8474299" cy="5601492"/>
          </a:xfrm>
          <a:prstGeom prst="rect">
            <a:avLst/>
          </a:prstGeom>
        </p:spPr>
      </p:pic>
      <p:sp>
        <p:nvSpPr>
          <p:cNvPr id="3" name="Rectángulo redondeado 2"/>
          <p:cNvSpPr/>
          <p:nvPr/>
        </p:nvSpPr>
        <p:spPr>
          <a:xfrm>
            <a:off x="1004553" y="405567"/>
            <a:ext cx="278814" cy="27813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4" name="Rectángulo 3"/>
          <p:cNvSpPr/>
          <p:nvPr/>
        </p:nvSpPr>
        <p:spPr>
          <a:xfrm>
            <a:off x="914400" y="270699"/>
            <a:ext cx="7017657" cy="865173"/>
          </a:xfrm>
          <a:prstGeom prst="rect">
            <a:avLst/>
          </a:prstGeom>
        </p:spPr>
        <p:txBody>
          <a:bodyPr wrap="square">
            <a:spAutoFit/>
          </a:bodyPr>
          <a:lstStyle/>
          <a:p>
            <a:pPr algn="ctr">
              <a:lnSpc>
                <a:spcPct val="107000"/>
              </a:lnSpc>
              <a:spcAft>
                <a:spcPts val="800"/>
              </a:spcAft>
            </a:pPr>
            <a:r>
              <a:rPr lang="es-ES" sz="2400" b="1" u="sng" dirty="0" smtClean="0">
                <a:effectLst/>
                <a:latin typeface="Calibri" panose="020F0502020204030204" pitchFamily="34" charset="0"/>
                <a:ea typeface="Calibri" panose="020F0502020204030204" pitchFamily="34" charset="0"/>
                <a:cs typeface="Times New Roman" panose="02020603050405020304" pitchFamily="18" charset="0"/>
              </a:rPr>
              <a:t>5.- Cuadro de ventajas e inconvenientes de agencias y clientes directos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69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9856" y="441832"/>
            <a:ext cx="8447314" cy="312650"/>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 continuación se describen algunos pros y contras de los clientes directos frente a las agencias de traducción: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426028818"/>
              </p:ext>
            </p:extLst>
          </p:nvPr>
        </p:nvGraphicFramePr>
        <p:xfrm>
          <a:off x="402770" y="1036774"/>
          <a:ext cx="8349344" cy="5213096"/>
        </p:xfrm>
        <a:graphic>
          <a:graphicData uri="http://schemas.openxmlformats.org/drawingml/2006/table">
            <a:tbl>
              <a:tblPr firstRow="1" bandRow="1">
                <a:tableStyleId>{21E4AEA4-8DFA-4A89-87EB-49C32662AFE0}</a:tableStyleId>
              </a:tblPr>
              <a:tblGrid>
                <a:gridCol w="2723210"/>
                <a:gridCol w="2813067"/>
                <a:gridCol w="2813067"/>
              </a:tblGrid>
              <a:tr h="370840">
                <a:tc>
                  <a:txBody>
                    <a:bodyPr/>
                    <a:lstStyle/>
                    <a:p>
                      <a:endParaRPr lang="es-ES" sz="1600" dirty="0"/>
                    </a:p>
                  </a:txBody>
                  <a:tcPr>
                    <a:solidFill>
                      <a:srgbClr val="FF0000"/>
                    </a:solidFill>
                  </a:tcPr>
                </a:tc>
                <a:tc>
                  <a:txBody>
                    <a:bodyPr/>
                    <a:lstStyle/>
                    <a:p>
                      <a:r>
                        <a:rPr lang="es-ES" sz="1600" b="1" kern="1200" dirty="0" smtClean="0">
                          <a:solidFill>
                            <a:schemeClr val="lt1"/>
                          </a:solidFill>
                          <a:effectLst/>
                          <a:latin typeface="+mn-lt"/>
                          <a:ea typeface="+mn-ea"/>
                          <a:cs typeface="+mn-cs"/>
                        </a:rPr>
                        <a:t>Agencia</a:t>
                      </a:r>
                      <a:endParaRPr lang="es-ES" sz="1600" dirty="0"/>
                    </a:p>
                  </a:txBody>
                  <a:tcPr>
                    <a:solidFill>
                      <a:srgbClr val="FF0000"/>
                    </a:solidFill>
                  </a:tcPr>
                </a:tc>
                <a:tc>
                  <a:txBody>
                    <a:bodyPr/>
                    <a:lstStyle/>
                    <a:p>
                      <a:r>
                        <a:rPr lang="es-ES" sz="1600" b="1" kern="1200" dirty="0" smtClean="0">
                          <a:solidFill>
                            <a:schemeClr val="lt1"/>
                          </a:solidFill>
                          <a:effectLst/>
                          <a:latin typeface="+mn-lt"/>
                          <a:ea typeface="+mn-ea"/>
                          <a:cs typeface="+mn-cs"/>
                        </a:rPr>
                        <a:t>Cliente directo</a:t>
                      </a:r>
                      <a:endParaRPr lang="es-ES" sz="1600" dirty="0"/>
                    </a:p>
                  </a:txBody>
                  <a:tcPr>
                    <a:solidFill>
                      <a:srgbClr val="FF0000"/>
                    </a:solidFill>
                  </a:tcPr>
                </a:tc>
              </a:tr>
              <a:tr h="370840">
                <a:tc>
                  <a:txBody>
                    <a:bodyPr/>
                    <a:lstStyle/>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Plazos de pago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Los plazos de pago pueden ser largos en algunos casos (60 a 100 días).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100" b="1" dirty="0">
                          <a:effectLst/>
                          <a:latin typeface="Calibri" panose="020F0502020204030204" pitchFamily="34" charset="0"/>
                          <a:ea typeface="Calibri" panose="020F0502020204030204" pitchFamily="34" charset="0"/>
                          <a:cs typeface="Times New Roman" panose="02020603050405020304" pitchFamily="18" charset="0"/>
                        </a:rPr>
                        <a:t>* Particulares / PYMES:</a:t>
                      </a:r>
                      <a:r>
                        <a:rPr lang="es-ES" sz="1100" dirty="0">
                          <a:effectLst/>
                          <a:latin typeface="Calibri" panose="020F0502020204030204" pitchFamily="34" charset="0"/>
                          <a:ea typeface="Calibri" panose="020F0502020204030204" pitchFamily="34" charset="0"/>
                          <a:cs typeface="Times New Roman" panose="02020603050405020304" pitchFamily="18" charset="0"/>
                        </a:rPr>
                        <a:t> pagos rápidos y prepago en muchos casos;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100" b="1" dirty="0">
                          <a:effectLst/>
                          <a:latin typeface="Calibri" panose="020F0502020204030204" pitchFamily="34" charset="0"/>
                          <a:ea typeface="Calibri" panose="020F0502020204030204" pitchFamily="34" charset="0"/>
                          <a:cs typeface="Times New Roman" panose="02020603050405020304" pitchFamily="18" charset="0"/>
                        </a:rPr>
                        <a:t>* Grandes empresas</a:t>
                      </a:r>
                      <a:r>
                        <a:rPr lang="es-ES" sz="1100" dirty="0">
                          <a:effectLst/>
                          <a:latin typeface="Calibri" panose="020F0502020204030204" pitchFamily="34" charset="0"/>
                          <a:ea typeface="Calibri" panose="020F0502020204030204" pitchFamily="34" charset="0"/>
                          <a:cs typeface="Times New Roman" panose="02020603050405020304" pitchFamily="18" charset="0"/>
                        </a:rPr>
                        <a:t>: hay dificultades con su adaptación a la legislación de plazos de pago y existen algunos casos de pagos muy diferidos y procesos burocráticos tendentes a complicar el pago.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100" b="1" dirty="0">
                          <a:effectLst/>
                          <a:latin typeface="Calibri" panose="020F0502020204030204" pitchFamily="34" charset="0"/>
                          <a:ea typeface="Calibri" panose="020F0502020204030204" pitchFamily="34" charset="0"/>
                          <a:cs typeface="Times New Roman" panose="02020603050405020304" pitchFamily="18" charset="0"/>
                        </a:rPr>
                        <a:t>* Administraciones:</a:t>
                      </a:r>
                      <a:r>
                        <a:rPr lang="es-ES" sz="1100" dirty="0">
                          <a:effectLst/>
                          <a:latin typeface="Calibri" panose="020F0502020204030204" pitchFamily="34" charset="0"/>
                          <a:ea typeface="Calibri" panose="020F0502020204030204" pitchFamily="34" charset="0"/>
                          <a:cs typeface="Times New Roman" panose="02020603050405020304" pitchFamily="18" charset="0"/>
                        </a:rPr>
                        <a:t> la administración pública española ha realizado un gran esfuerzo y los plazos de pago (sobre todo de organismos estatales) suelen ser muy rápidos (de 30 días o menos). En el caso de las administraciones autonómicas y locales o empresas públicas depende de los casos pero, generalmente, también han mejorado significativamente los plazos de pago.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Riesgo de impago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 El riesgo de impago existe siempre pero es posible pedir referencias.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El riesgo de impago es muy alto siempre.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Tarifas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Son tarifas bajas en España.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Existen fuertes descuentos por palabras repetidas.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En algunos casos ha aumentado con la crisis la mala calidad de estas repetidas y la poca usabilidad de las mismas.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Las tarifas de clientes directos no son muy buenas en España y han aumentado los casos de regateo.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06865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07057588"/>
              </p:ext>
            </p:extLst>
          </p:nvPr>
        </p:nvGraphicFramePr>
        <p:xfrm>
          <a:off x="618186" y="443964"/>
          <a:ext cx="7804596" cy="6053836"/>
        </p:xfrm>
        <a:graphic>
          <a:graphicData uri="http://schemas.openxmlformats.org/drawingml/2006/table">
            <a:tbl>
              <a:tblPr firstRow="1" bandRow="1">
                <a:tableStyleId>{21E4AEA4-8DFA-4A89-87EB-49C32662AFE0}</a:tableStyleId>
              </a:tblPr>
              <a:tblGrid>
                <a:gridCol w="2601532"/>
                <a:gridCol w="2614411"/>
                <a:gridCol w="2588653"/>
              </a:tblGrid>
              <a:tr h="370840">
                <a:tc>
                  <a:txBody>
                    <a:bodyPr/>
                    <a:lstStyle/>
                    <a:p>
                      <a:endParaRPr lang="es-ES" dirty="0"/>
                    </a:p>
                  </a:txBody>
                  <a:tcPr>
                    <a:solidFill>
                      <a:srgbClr val="FF0000"/>
                    </a:solidFill>
                  </a:tcPr>
                </a:tc>
                <a:tc>
                  <a:txBody>
                    <a:bodyPr/>
                    <a:lstStyle/>
                    <a:p>
                      <a:r>
                        <a:rPr lang="es-ES" sz="1600" b="1" kern="1200" dirty="0" smtClean="0">
                          <a:solidFill>
                            <a:schemeClr val="lt1"/>
                          </a:solidFill>
                          <a:effectLst/>
                          <a:latin typeface="+mn-lt"/>
                          <a:ea typeface="+mn-ea"/>
                          <a:cs typeface="+mn-cs"/>
                        </a:rPr>
                        <a:t>Agencia</a:t>
                      </a:r>
                      <a:endParaRPr lang="es-ES" sz="1600" dirty="0"/>
                    </a:p>
                  </a:txBody>
                  <a:tcPr>
                    <a:solidFill>
                      <a:srgbClr val="FF0000"/>
                    </a:solidFill>
                  </a:tcPr>
                </a:tc>
                <a:tc>
                  <a:txBody>
                    <a:bodyPr/>
                    <a:lstStyle/>
                    <a:p>
                      <a:r>
                        <a:rPr lang="es-ES" sz="1600" b="1" kern="1200" dirty="0" smtClean="0">
                          <a:solidFill>
                            <a:schemeClr val="lt1"/>
                          </a:solidFill>
                          <a:effectLst/>
                          <a:latin typeface="+mn-lt"/>
                          <a:ea typeface="+mn-ea"/>
                          <a:cs typeface="+mn-cs"/>
                        </a:rPr>
                        <a:t>Cliente directo</a:t>
                      </a:r>
                      <a:endParaRPr lang="es-ES" sz="1600" dirty="0"/>
                    </a:p>
                  </a:txBody>
                  <a:tcPr>
                    <a:solidFill>
                      <a:srgbClr val="FF0000"/>
                    </a:solidFill>
                  </a:tcPr>
                </a:tc>
              </a:tr>
              <a:tr h="370840">
                <a:tc>
                  <a:txBody>
                    <a:bodyPr/>
                    <a:lstStyle/>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Volumen de trabajo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Son, por lo general, grandes volúmenes y hay mucha repetición de encargos a los mismos traductores.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El volumen de dos o tres agencias grandes puede ocupar todo el tiempo de un traductor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freelance</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Son menores volúmenes (en el caso del tipo de PYMES o clientes particulares que acuden a un traductor directamente y no a una empresa). Sin embargo, el boca a boca funciona y de un solo cliente promotor pueden venir muchos clientes.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Plazos de entrega</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 Son plazos por lo general muy ajustados y grandes volúmenes en muy poco tiempo.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Existe más margen de negociación de plazos en el trato directo con estos clientes.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Tipos de encargo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Los tipos de encargo más fáciles se dan a proveedores de nivel más bajo, por lo que si existe una tarifa buena con la agencia, lo habitual será que sea porque son encargos muy críticos o de mucha especialización.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Son todo tipo de encargos, desde fáciles a difíciles.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Software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Se impone, por lo general, un software de traducción (frecuentemente de pago).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Se suele requerir un QA que puede llevar tiempo adicional.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No se impone un software y lo más que se pide es que se respete el formato del documento original.</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Exigencias de facturación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 Son muchos los casos en los que la facturación conlleva unos requisitos muy específicos de día en el que hay que mandar la factura, plataformas de facturación a utilizar, etc.</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Son menores los requisitos burocráticos de las facturas. Puede ser que se pida alguna certificación de estar al día del pago de impuestos.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Solamente las empresas grandes o muy grandes tienen mucho papeleo para la facturación.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2546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863024960"/>
              </p:ext>
            </p:extLst>
          </p:nvPr>
        </p:nvGraphicFramePr>
        <p:xfrm>
          <a:off x="489396" y="2118218"/>
          <a:ext cx="8087931" cy="2523617"/>
        </p:xfrm>
        <a:graphic>
          <a:graphicData uri="http://schemas.openxmlformats.org/drawingml/2006/table">
            <a:tbl>
              <a:tblPr firstRow="1" bandRow="1">
                <a:tableStyleId>{21E4AEA4-8DFA-4A89-87EB-49C32662AFE0}</a:tableStyleId>
              </a:tblPr>
              <a:tblGrid>
                <a:gridCol w="2695977"/>
                <a:gridCol w="2695977"/>
                <a:gridCol w="2695977"/>
              </a:tblGrid>
              <a:tr h="370840">
                <a:tc>
                  <a:txBody>
                    <a:bodyPr/>
                    <a:lstStyle/>
                    <a:p>
                      <a:endParaRPr lang="es-ES" dirty="0"/>
                    </a:p>
                  </a:txBody>
                  <a:tcPr>
                    <a:solidFill>
                      <a:srgbClr val="FF0000"/>
                    </a:solidFill>
                  </a:tcPr>
                </a:tc>
                <a:tc>
                  <a:txBody>
                    <a:bodyPr/>
                    <a:lstStyle/>
                    <a:p>
                      <a:r>
                        <a:rPr lang="es-ES" sz="1600" b="1" kern="1200" dirty="0" smtClean="0">
                          <a:solidFill>
                            <a:schemeClr val="lt1"/>
                          </a:solidFill>
                          <a:effectLst/>
                          <a:latin typeface="+mn-lt"/>
                          <a:ea typeface="+mn-ea"/>
                          <a:cs typeface="+mn-cs"/>
                        </a:rPr>
                        <a:t>Agencia</a:t>
                      </a:r>
                      <a:endParaRPr lang="es-ES" sz="1600" dirty="0"/>
                    </a:p>
                  </a:txBody>
                  <a:tcPr>
                    <a:solidFill>
                      <a:srgbClr val="FF0000"/>
                    </a:solidFill>
                  </a:tcPr>
                </a:tc>
                <a:tc>
                  <a:txBody>
                    <a:bodyPr/>
                    <a:lstStyle/>
                    <a:p>
                      <a:r>
                        <a:rPr lang="es-ES" sz="1600" b="1" kern="1200" dirty="0" smtClean="0">
                          <a:solidFill>
                            <a:schemeClr val="lt1"/>
                          </a:solidFill>
                          <a:effectLst/>
                          <a:latin typeface="+mn-lt"/>
                          <a:ea typeface="+mn-ea"/>
                          <a:cs typeface="+mn-cs"/>
                        </a:rPr>
                        <a:t>Cliente directo</a:t>
                      </a:r>
                      <a:endParaRPr lang="es-ES" sz="1600" dirty="0"/>
                    </a:p>
                  </a:txBody>
                  <a:tcPr>
                    <a:solidFill>
                      <a:srgbClr val="FF0000"/>
                    </a:solidFill>
                  </a:tcPr>
                </a:tc>
              </a:tr>
              <a:tr h="370840">
                <a:tc>
                  <a:txBody>
                    <a:bodyPr/>
                    <a:lstStyle/>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Trato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 No siempre es amable y respetuoso.</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 Hay muchos casos de mala educación y trato descortés en la fase de petición de presupuestos (personas que no nos conocen y piden presupuestos de forma masiva) pero los clientes que se quedan suelen ser muy amables.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800"/>
                        </a:spcAft>
                      </a:pPr>
                      <a:r>
                        <a:rPr lang="es-ES" sz="1200" b="1" dirty="0">
                          <a:effectLst/>
                          <a:latin typeface="Calibri" panose="020F0502020204030204" pitchFamily="34" charset="0"/>
                          <a:ea typeface="Calibri" panose="020F0502020204030204" pitchFamily="34" charset="0"/>
                          <a:cs typeface="Times New Roman" panose="02020603050405020304" pitchFamily="18" charset="0"/>
                        </a:rPr>
                        <a:t>Organización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 Como la organización y los plazos los gestiona un PM, no es necesario tener grandes dotes organizativas.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 Es necesario organizarse muy bien e – incluso – adelantarse a las circunstancias.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800"/>
                        </a:spcAft>
                      </a:pPr>
                      <a:r>
                        <a:rPr lang="es-ES" sz="1200" b="1">
                          <a:effectLst/>
                          <a:latin typeface="Calibri" panose="020F0502020204030204" pitchFamily="34" charset="0"/>
                          <a:ea typeface="Calibri" panose="020F0502020204030204" pitchFamily="34" charset="0"/>
                          <a:cs typeface="Times New Roman" panose="02020603050405020304" pitchFamily="18" charset="0"/>
                        </a:rPr>
                        <a:t>Atención al cliente</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a:effectLst/>
                          <a:latin typeface="Calibri" panose="020F0502020204030204" pitchFamily="34" charset="0"/>
                          <a:ea typeface="Calibri" panose="020F0502020204030204" pitchFamily="34" charset="0"/>
                          <a:cs typeface="Times New Roman" panose="02020603050405020304" pitchFamily="18" charset="0"/>
                        </a:rPr>
                        <a:t>* No es necesaria ninguna o casi ninguna habilidad.</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Hay que tener dotes de trato y de atención al cliente.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60" y="204694"/>
            <a:ext cx="983583" cy="764799"/>
          </a:xfrm>
          <a:prstGeom prst="rect">
            <a:avLst/>
          </a:prstGeom>
        </p:spPr>
      </p:pic>
      <p:pic>
        <p:nvPicPr>
          <p:cNvPr id="5" name="Imagen 4"/>
          <p:cNvPicPr>
            <a:picLocks noChangeAspect="1"/>
          </p:cNvPicPr>
          <p:nvPr/>
        </p:nvPicPr>
        <p:blipFill>
          <a:blip r:embed="rId3"/>
          <a:stretch>
            <a:fillRect/>
          </a:stretch>
        </p:blipFill>
        <p:spPr>
          <a:xfrm>
            <a:off x="6844248" y="335307"/>
            <a:ext cx="1947165" cy="413675"/>
          </a:xfrm>
          <a:prstGeom prst="rect">
            <a:avLst/>
          </a:prstGeom>
        </p:spPr>
      </p:pic>
    </p:spTree>
    <p:extLst>
      <p:ext uri="{BB962C8B-B14F-4D97-AF65-F5344CB8AC3E}">
        <p14:creationId xmlns:p14="http://schemas.microsoft.com/office/powerpoint/2010/main" val="66240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80904" y="559613"/>
            <a:ext cx="278814" cy="27813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080904" y="504331"/>
            <a:ext cx="2132187"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6.- Tipos de clientes: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782759" y="1064338"/>
            <a:ext cx="7421084" cy="553357"/>
          </a:xfrm>
          <a:prstGeom prst="rect">
            <a:avLst/>
          </a:prstGeom>
        </p:spPr>
        <p:txBody>
          <a:bodyPr wrap="square">
            <a:spAutoFit/>
          </a:bodyPr>
          <a:lstStyle/>
          <a:p>
            <a:pPr>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En esta sección se realiza un breve repaso a los </a:t>
            </a:r>
            <a:r>
              <a:rPr lang="es-ES" sz="1400" b="1" dirty="0">
                <a:latin typeface="Calibri" panose="020F0502020204030204" pitchFamily="34" charset="0"/>
                <a:ea typeface="Calibri" panose="020F0502020204030204" pitchFamily="34" charset="0"/>
                <a:cs typeface="Times New Roman" panose="02020603050405020304" pitchFamily="18" charset="0"/>
              </a:rPr>
              <a:t>principales clientes de traducciones</a:t>
            </a:r>
            <a:r>
              <a:rPr lang="es-ES" sz="1400" dirty="0">
                <a:latin typeface="Calibri" panose="020F0502020204030204" pitchFamily="34" charset="0"/>
                <a:ea typeface="Calibri" panose="020F0502020204030204" pitchFamily="34" charset="0"/>
                <a:cs typeface="Times New Roman" panose="02020603050405020304" pitchFamily="18" charset="0"/>
              </a:rPr>
              <a:t> (se trata de una información de nivel muy básico). Los clientes principales de traducciones son: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551903" y="2197803"/>
            <a:ext cx="6162541" cy="3243517"/>
          </a:xfrm>
          <a:prstGeom prst="rect">
            <a:avLst/>
          </a:prstGeom>
        </p:spPr>
        <p:txBody>
          <a:bodyPr wrap="square">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Particulares (por ejemplo, para traducciones juradas o para currículos, pequeños artículos, blogs o páginas web personales</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Empresas comerciales (por ejemplo: Gas Natural) o empresas farmacéuticas (por ejemplo: </a:t>
            </a:r>
            <a:r>
              <a:rPr lang="es-ES" sz="1400" dirty="0" err="1">
                <a:latin typeface="Calibri" panose="020F0502020204030204" pitchFamily="34" charset="0"/>
                <a:ea typeface="Calibri" panose="020F0502020204030204" pitchFamily="34" charset="0"/>
                <a:cs typeface="Times New Roman" panose="02020603050405020304" pitchFamily="18" charset="0"/>
              </a:rPr>
              <a:t>AstraZeneca</a:t>
            </a:r>
            <a:r>
              <a:rPr lang="es-ES" sz="1400" dirty="0">
                <a:latin typeface="Calibri" panose="020F0502020204030204" pitchFamily="34" charset="0"/>
                <a:ea typeface="Calibri" panose="020F0502020204030204" pitchFamily="34" charset="0"/>
                <a:cs typeface="Times New Roman" panose="02020603050405020304" pitchFamily="18" charset="0"/>
              </a:rPr>
              <a:t>) o consultoras y auditoras (por ejemplo: KPMG);</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Despachos de abogados (por ejemplo: Baker and </a:t>
            </a:r>
            <a:r>
              <a:rPr lang="es-ES" sz="1400" dirty="0" err="1">
                <a:latin typeface="Calibri" panose="020F0502020204030204" pitchFamily="34" charset="0"/>
                <a:ea typeface="Calibri" panose="020F0502020204030204" pitchFamily="34" charset="0"/>
                <a:cs typeface="Times New Roman" panose="02020603050405020304" pitchFamily="18" charset="0"/>
              </a:rPr>
              <a:t>McKenzie</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Organismos públicos (por ejemplo: una comunidad autónoma o un ministerio);</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Organizaciones internacionales (por ejemplo: la ONU o la UE);</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Editoriales (por ejemplo: Planeta) y productoras audiovisuales (por ejemplo: El Deseo);</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Agencias de traducción y empresas de traducción: que van desde el empresario unipersonal hasta las MLV (</a:t>
            </a:r>
            <a:r>
              <a:rPr lang="es-ES" sz="1400" i="1" dirty="0" err="1">
                <a:latin typeface="Calibri" panose="020F0502020204030204" pitchFamily="34" charset="0"/>
                <a:ea typeface="Calibri" panose="020F0502020204030204" pitchFamily="34" charset="0"/>
                <a:cs typeface="Times New Roman" panose="02020603050405020304" pitchFamily="18" charset="0"/>
              </a:rPr>
              <a:t>major</a:t>
            </a:r>
            <a:r>
              <a:rPr lang="es-ES" sz="1400" i="1" dirty="0">
                <a:latin typeface="Calibri" panose="020F0502020204030204" pitchFamily="34" charset="0"/>
                <a:ea typeface="Calibri" panose="020F0502020204030204" pitchFamily="34" charset="0"/>
                <a:cs typeface="Times New Roman" panose="02020603050405020304" pitchFamily="18" charset="0"/>
              </a:rPr>
              <a:t> </a:t>
            </a:r>
            <a:r>
              <a:rPr lang="es-ES" sz="1400" i="1" dirty="0" err="1">
                <a:latin typeface="Calibri" panose="020F0502020204030204" pitchFamily="34" charset="0"/>
                <a:ea typeface="Calibri" panose="020F0502020204030204" pitchFamily="34" charset="0"/>
                <a:cs typeface="Times New Roman" panose="02020603050405020304" pitchFamily="18" charset="0"/>
              </a:rPr>
              <a:t>language</a:t>
            </a:r>
            <a:r>
              <a:rPr lang="es-ES" sz="1400" i="1" dirty="0">
                <a:latin typeface="Calibri" panose="020F0502020204030204" pitchFamily="34" charset="0"/>
                <a:ea typeface="Calibri" panose="020F0502020204030204" pitchFamily="34" charset="0"/>
                <a:cs typeface="Times New Roman" panose="02020603050405020304" pitchFamily="18" charset="0"/>
              </a:rPr>
              <a:t> </a:t>
            </a:r>
            <a:r>
              <a:rPr lang="es-ES" sz="1400" i="1" dirty="0" err="1">
                <a:latin typeface="Calibri" panose="020F0502020204030204" pitchFamily="34" charset="0"/>
                <a:ea typeface="Calibri" panose="020F0502020204030204" pitchFamily="34" charset="0"/>
                <a:cs typeface="Times New Roman" panose="02020603050405020304" pitchFamily="18" charset="0"/>
              </a:rPr>
              <a:t>vendors</a:t>
            </a:r>
            <a:r>
              <a:rPr lang="es-ES" sz="1400" dirty="0">
                <a:latin typeface="Calibri" panose="020F0502020204030204" pitchFamily="34" charset="0"/>
                <a:ea typeface="Calibri" panose="020F0502020204030204" pitchFamily="34" charset="0"/>
                <a:cs typeface="Times New Roman" panose="02020603050405020304" pitchFamily="18" charset="0"/>
              </a:rPr>
              <a:t> – como SDL y </a:t>
            </a:r>
            <a:r>
              <a:rPr lang="es-ES" sz="1400" dirty="0" err="1">
                <a:latin typeface="Calibri" panose="020F0502020204030204" pitchFamily="34" charset="0"/>
                <a:ea typeface="Calibri" panose="020F0502020204030204" pitchFamily="34" charset="0"/>
                <a:cs typeface="Times New Roman" panose="02020603050405020304" pitchFamily="18" charset="0"/>
              </a:rPr>
              <a:t>Lionbridge</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rma en L 5"/>
          <p:cNvSpPr/>
          <p:nvPr/>
        </p:nvSpPr>
        <p:spPr>
          <a:xfrm>
            <a:off x="1133341" y="2272834"/>
            <a:ext cx="418562" cy="107515"/>
          </a:xfrm>
          <a:prstGeom prst="corne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orma en L 6"/>
          <p:cNvSpPr/>
          <p:nvPr/>
        </p:nvSpPr>
        <p:spPr>
          <a:xfrm>
            <a:off x="1133341" y="2840522"/>
            <a:ext cx="418562" cy="107515"/>
          </a:xfrm>
          <a:prstGeom prst="corne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orma en L 7"/>
          <p:cNvSpPr/>
          <p:nvPr/>
        </p:nvSpPr>
        <p:spPr>
          <a:xfrm>
            <a:off x="1133341" y="4057315"/>
            <a:ext cx="418562" cy="107515"/>
          </a:xfrm>
          <a:prstGeom prst="corne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orma en L 8"/>
          <p:cNvSpPr/>
          <p:nvPr/>
        </p:nvSpPr>
        <p:spPr>
          <a:xfrm>
            <a:off x="1133341" y="3408210"/>
            <a:ext cx="418562" cy="107515"/>
          </a:xfrm>
          <a:prstGeom prst="corne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en L 9"/>
          <p:cNvSpPr/>
          <p:nvPr/>
        </p:nvSpPr>
        <p:spPr>
          <a:xfrm>
            <a:off x="1133341" y="3747009"/>
            <a:ext cx="418562" cy="107515"/>
          </a:xfrm>
          <a:prstGeom prst="corne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orma en L 10"/>
          <p:cNvSpPr/>
          <p:nvPr/>
        </p:nvSpPr>
        <p:spPr>
          <a:xfrm>
            <a:off x="1133341" y="4400493"/>
            <a:ext cx="418562" cy="107515"/>
          </a:xfrm>
          <a:prstGeom prst="corne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orma en L 11"/>
          <p:cNvSpPr/>
          <p:nvPr/>
        </p:nvSpPr>
        <p:spPr>
          <a:xfrm>
            <a:off x="1133341" y="4951502"/>
            <a:ext cx="418562" cy="107515"/>
          </a:xfrm>
          <a:prstGeom prst="corne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de flecha 13"/>
          <p:cNvCxnSpPr/>
          <p:nvPr/>
        </p:nvCxnSpPr>
        <p:spPr>
          <a:xfrm>
            <a:off x="4146997" y="1617695"/>
            <a:ext cx="0" cy="36350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3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1168400" y="998232"/>
            <a:ext cx="6527800" cy="33258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a:off x="2099719" y="529552"/>
            <a:ext cx="278814" cy="2781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087019" y="504152"/>
            <a:ext cx="4360361"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7.- ¿Cómo sé si los clientes son de fiar o no?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168400" y="1023035"/>
            <a:ext cx="6743700" cy="307777"/>
          </a:xfrm>
          <a:prstGeom prst="rect">
            <a:avLst/>
          </a:prstGeom>
        </p:spPr>
        <p:txBody>
          <a:bodyPr wrap="square">
            <a:spAutoFit/>
          </a:bodyPr>
          <a:lstStyle/>
          <a:p>
            <a:r>
              <a:rPr lang="es-ES" sz="1400" dirty="0">
                <a:latin typeface="Calibri" panose="020F0502020204030204" pitchFamily="34" charset="0"/>
                <a:ea typeface="Calibri" panose="020F0502020204030204" pitchFamily="34" charset="0"/>
                <a:cs typeface="Times New Roman" panose="02020603050405020304" pitchFamily="18" charset="0"/>
              </a:rPr>
              <a:t>Existen diversas estrategias para asegurarse de que los clientes paguen las traducciones.</a:t>
            </a:r>
            <a:endParaRPr lang="es-ES" sz="1400" dirty="0"/>
          </a:p>
        </p:txBody>
      </p:sp>
      <p:sp>
        <p:nvSpPr>
          <p:cNvPr id="5" name="Rectángulo 4"/>
          <p:cNvSpPr/>
          <p:nvPr/>
        </p:nvSpPr>
        <p:spPr>
          <a:xfrm>
            <a:off x="1016000" y="1772306"/>
            <a:ext cx="6896100" cy="4396075"/>
          </a:xfrm>
          <a:prstGeom prst="rect">
            <a:avLst/>
          </a:prstGeom>
        </p:spPr>
        <p:txBody>
          <a:bodyPr wrap="square">
            <a:spAutoFit/>
          </a:bodyPr>
          <a:lstStyle/>
          <a:p>
            <a:pPr algn="just">
              <a:lnSpc>
                <a:spcPct val="107000"/>
              </a:lnSpc>
              <a:spcAft>
                <a:spcPts val="800"/>
              </a:spcAft>
            </a:pPr>
            <a:r>
              <a:rPr lang="es-ES" sz="1400" dirty="0" smtClean="0">
                <a:latin typeface="Calibri" panose="020F0502020204030204" pitchFamily="34" charset="0"/>
                <a:ea typeface="Calibri" panose="020F0502020204030204" pitchFamily="34" charset="0"/>
                <a:cs typeface="Times New Roman" panose="02020603050405020304" pitchFamily="18" charset="0"/>
              </a:rPr>
              <a:t>En </a:t>
            </a:r>
            <a:r>
              <a:rPr lang="es-ES" sz="1400" dirty="0">
                <a:latin typeface="Calibri" panose="020F0502020204030204" pitchFamily="34" charset="0"/>
                <a:ea typeface="Calibri" panose="020F0502020204030204" pitchFamily="34" charset="0"/>
                <a:cs typeface="Times New Roman" panose="02020603050405020304" pitchFamily="18" charset="0"/>
              </a:rPr>
              <a:t>el caso de particulares, es frecuente pedir el pago por adelantado o a la recogida del trabajo (si son traducciones juradas</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latin typeface="Calibri" panose="020F0502020204030204" pitchFamily="34" charset="0"/>
                <a:ea typeface="Calibri" panose="020F0502020204030204" pitchFamily="34" charset="0"/>
                <a:cs typeface="Times New Roman" panose="02020603050405020304" pitchFamily="18" charset="0"/>
              </a:rPr>
              <a:t>En </a:t>
            </a:r>
            <a:r>
              <a:rPr lang="es-ES" sz="1400" dirty="0">
                <a:latin typeface="Calibri" panose="020F0502020204030204" pitchFamily="34" charset="0"/>
                <a:ea typeface="Calibri" panose="020F0502020204030204" pitchFamily="34" charset="0"/>
                <a:cs typeface="Times New Roman" panose="02020603050405020304" pitchFamily="18" charset="0"/>
              </a:rPr>
              <a:t>el caso de las empresas es más complicado pero es común que se firme algún tipo de contrato o de pedido en el que se establezcan las condiciones de pago. Para grandes pedidos es frecuente también realizar consultas en internet en páginas web de información comercial como: </a:t>
            </a:r>
            <a:r>
              <a:rPr lang="es-ES" sz="1400" dirty="0" err="1">
                <a:latin typeface="Calibri" panose="020F0502020204030204" pitchFamily="34" charset="0"/>
                <a:ea typeface="Calibri" panose="020F0502020204030204" pitchFamily="34" charset="0"/>
                <a:cs typeface="Times New Roman" panose="02020603050405020304" pitchFamily="18" charset="0"/>
              </a:rPr>
              <a:t>eInforma</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axesor</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camerdata</a:t>
            </a:r>
            <a:r>
              <a:rPr lang="es-ES" sz="1400" dirty="0">
                <a:latin typeface="Calibri" panose="020F0502020204030204" pitchFamily="34" charset="0"/>
                <a:ea typeface="Calibri" panose="020F0502020204030204" pitchFamily="34" charset="0"/>
                <a:cs typeface="Times New Roman" panose="02020603050405020304" pitchFamily="18" charset="0"/>
              </a:rPr>
              <a:t>… O incluso una consulta de una base de datos de morosos como </a:t>
            </a:r>
            <a:r>
              <a:rPr lang="es-ES" sz="1400" dirty="0" err="1">
                <a:latin typeface="Calibri" panose="020F0502020204030204" pitchFamily="34" charset="0"/>
                <a:ea typeface="Calibri" panose="020F0502020204030204" pitchFamily="34" charset="0"/>
                <a:cs typeface="Times New Roman" panose="02020603050405020304" pitchFamily="18" charset="0"/>
              </a:rPr>
              <a:t>Equifax</a:t>
            </a:r>
            <a:r>
              <a:rPr lang="es-ES" sz="1400" dirty="0">
                <a:latin typeface="Calibri" panose="020F0502020204030204" pitchFamily="34" charset="0"/>
                <a:ea typeface="Calibri" panose="020F0502020204030204" pitchFamily="34" charset="0"/>
                <a:cs typeface="Times New Roman" panose="02020603050405020304" pitchFamily="18" charset="0"/>
              </a:rPr>
              <a:t> o </a:t>
            </a:r>
            <a:r>
              <a:rPr lang="es-ES" sz="1400" dirty="0" err="1">
                <a:latin typeface="Calibri" panose="020F0502020204030204" pitchFamily="34" charset="0"/>
                <a:ea typeface="Calibri" panose="020F0502020204030204" pitchFamily="34" charset="0"/>
                <a:cs typeface="Times New Roman" panose="02020603050405020304" pitchFamily="18" charset="0"/>
              </a:rPr>
              <a:t>Asnef</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latin typeface="Calibri" panose="020F0502020204030204" pitchFamily="34" charset="0"/>
                <a:ea typeface="Calibri" panose="020F0502020204030204" pitchFamily="34" charset="0"/>
                <a:cs typeface="Times New Roman" panose="02020603050405020304" pitchFamily="18" charset="0"/>
              </a:rPr>
              <a:t>Al </a:t>
            </a:r>
            <a:r>
              <a:rPr lang="es-ES" sz="1400" dirty="0">
                <a:latin typeface="Calibri" panose="020F0502020204030204" pitchFamily="34" charset="0"/>
                <a:ea typeface="Calibri" panose="020F0502020204030204" pitchFamily="34" charset="0"/>
                <a:cs typeface="Times New Roman" panose="02020603050405020304" pitchFamily="18" charset="0"/>
              </a:rPr>
              <a:t>trabajar con despachos y consultoras hay que saber siempre quién va a pagar: el despacho o el cliente, y pedir los datos de facturación y de contacto</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latin typeface="Calibri" panose="020F0502020204030204" pitchFamily="34" charset="0"/>
                <a:ea typeface="Calibri" panose="020F0502020204030204" pitchFamily="34" charset="0"/>
                <a:cs typeface="Times New Roman" panose="02020603050405020304" pitchFamily="18" charset="0"/>
              </a:rPr>
              <a:t>Para </a:t>
            </a:r>
            <a:r>
              <a:rPr lang="es-ES" sz="1400" dirty="0">
                <a:latin typeface="Calibri" panose="020F0502020204030204" pitchFamily="34" charset="0"/>
                <a:ea typeface="Calibri" panose="020F0502020204030204" pitchFamily="34" charset="0"/>
                <a:cs typeface="Times New Roman" panose="02020603050405020304" pitchFamily="18" charset="0"/>
              </a:rPr>
              <a:t>las agencias: los traductores solemos mirar referencias como el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tooltip="Blue Board"/>
              </a:rPr>
              <a:t>Blue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tooltip="Blue Board"/>
              </a:rPr>
              <a:t>Board</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tooltip="Blue Board"/>
              </a:rPr>
              <a:t> de Proz.com</a:t>
            </a:r>
            <a:r>
              <a:rPr lang="es-ES" sz="1400" dirty="0">
                <a:latin typeface="Calibri" panose="020F0502020204030204" pitchFamily="34" charset="0"/>
                <a:ea typeface="Calibri" panose="020F0502020204030204" pitchFamily="34" charset="0"/>
                <a:cs typeface="Times New Roman" panose="02020603050405020304" pitchFamily="18" charset="0"/>
              </a:rPr>
              <a:t>, la lista de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Payment</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Practices</a:t>
            </a:r>
            <a:r>
              <a:rPr lang="es-ES" sz="1400" dirty="0">
                <a:latin typeface="Calibri" panose="020F0502020204030204" pitchFamily="34" charset="0"/>
                <a:ea typeface="Calibri" panose="020F0502020204030204" pitchFamily="34" charset="0"/>
                <a:cs typeface="Times New Roman" panose="02020603050405020304" pitchFamily="18" charset="0"/>
              </a:rPr>
              <a:t>, consultas en foros (listas de correo) de traductores (es frecuente que se pidan “referencias de X agencia” y, aunque hay gente que responde en público, la mayoría mandan las respuestas en privado).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strella de 6 puntas 5"/>
          <p:cNvSpPr/>
          <p:nvPr/>
        </p:nvSpPr>
        <p:spPr>
          <a:xfrm>
            <a:off x="825500" y="1772306"/>
            <a:ext cx="190500" cy="221594"/>
          </a:xfrm>
          <a:prstGeom prst="star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strella de 6 puntas 6"/>
          <p:cNvSpPr/>
          <p:nvPr/>
        </p:nvSpPr>
        <p:spPr>
          <a:xfrm>
            <a:off x="825500" y="2712106"/>
            <a:ext cx="190500" cy="221594"/>
          </a:xfrm>
          <a:prstGeom prst="star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strella de 6 puntas 7"/>
          <p:cNvSpPr/>
          <p:nvPr/>
        </p:nvSpPr>
        <p:spPr>
          <a:xfrm>
            <a:off x="825500" y="4253246"/>
            <a:ext cx="190500" cy="221594"/>
          </a:xfrm>
          <a:prstGeom prst="star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strella de 6 puntas 8"/>
          <p:cNvSpPr/>
          <p:nvPr/>
        </p:nvSpPr>
        <p:spPr>
          <a:xfrm>
            <a:off x="825500" y="5172713"/>
            <a:ext cx="190500" cy="221594"/>
          </a:xfrm>
          <a:prstGeom prst="star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344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ortar rectángulo de esquina diagonal 4"/>
          <p:cNvSpPr/>
          <p:nvPr/>
        </p:nvSpPr>
        <p:spPr>
          <a:xfrm>
            <a:off x="1532585" y="2678806"/>
            <a:ext cx="5834130" cy="170001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408871" y="1498439"/>
            <a:ext cx="1669431" cy="470000"/>
          </a:xfrm>
          <a:prstGeom prst="rect">
            <a:avLst/>
          </a:prstGeom>
        </p:spPr>
        <p:txBody>
          <a:bodyPr wrap="none">
            <a:spAutoFit/>
          </a:bodyPr>
          <a:lstStyle/>
          <a:p>
            <a:pPr>
              <a:lnSpc>
                <a:spcPct val="107000"/>
              </a:lnSpc>
              <a:spcAft>
                <a:spcPts val="800"/>
              </a:spcAft>
            </a:pPr>
            <a:r>
              <a:rPr lang="es-ES" sz="2400" b="1" u="sng" dirty="0" smtClean="0">
                <a:effectLst/>
                <a:latin typeface="Calibri" panose="020F0502020204030204" pitchFamily="34" charset="0"/>
                <a:ea typeface="Calibri" panose="020F0502020204030204" pitchFamily="34" charset="0"/>
                <a:cs typeface="Times New Roman" panose="02020603050405020304" pitchFamily="18" charset="0"/>
              </a:rPr>
              <a:t>OBJETIVOS: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700010" y="2873597"/>
            <a:ext cx="5106472" cy="1244893"/>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s-ES" sz="1400" dirty="0" smtClean="0">
                <a:solidFill>
                  <a:schemeClr val="bg1"/>
                </a:solidFill>
                <a:effectLst/>
                <a:latin typeface="+mj-lt"/>
                <a:ea typeface="Calibri" panose="020F0502020204030204" pitchFamily="34" charset="0"/>
                <a:cs typeface="Times New Roman" panose="02020603050405020304" pitchFamily="18" charset="0"/>
              </a:rPr>
              <a:t>Ofrecer una visión general de los tipos de clientes en traducción </a:t>
            </a:r>
            <a:r>
              <a:rPr lang="es-ES" sz="1400" dirty="0" err="1" smtClean="0">
                <a:solidFill>
                  <a:schemeClr val="bg1"/>
                </a:solidFill>
                <a:effectLst/>
                <a:latin typeface="+mj-lt"/>
                <a:ea typeface="Calibri" panose="020F0502020204030204" pitchFamily="34" charset="0"/>
                <a:cs typeface="Times New Roman" panose="02020603050405020304" pitchFamily="18" charset="0"/>
              </a:rPr>
              <a:t>freelance</a:t>
            </a:r>
            <a:r>
              <a:rPr lang="es-ES" sz="1400" dirty="0" smtClean="0">
                <a:solidFill>
                  <a:schemeClr val="bg1"/>
                </a:solidFill>
                <a:effectLst/>
                <a:latin typeface="+mj-lt"/>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Symbol" panose="05050102010706020507" pitchFamily="18" charset="2"/>
              <a:buChar char=""/>
            </a:pPr>
            <a:r>
              <a:rPr lang="es-ES" sz="1400" dirty="0" smtClean="0">
                <a:solidFill>
                  <a:schemeClr val="bg1"/>
                </a:solidFill>
                <a:effectLst/>
                <a:latin typeface="+mj-lt"/>
                <a:ea typeface="Calibri" panose="020F0502020204030204" pitchFamily="34" charset="0"/>
                <a:cs typeface="Times New Roman" panose="02020603050405020304" pitchFamily="18" charset="0"/>
              </a:rPr>
              <a:t>Dar algunas pinceladas sobre distintos perfiles de traductores;</a:t>
            </a:r>
          </a:p>
          <a:p>
            <a:pPr marL="342900" lvl="0" indent="-342900" algn="just">
              <a:lnSpc>
                <a:spcPct val="107000"/>
              </a:lnSpc>
              <a:spcAft>
                <a:spcPts val="800"/>
              </a:spcAft>
              <a:buFont typeface="Symbol" panose="05050102010706020507" pitchFamily="18" charset="2"/>
              <a:buChar char=""/>
            </a:pPr>
            <a:r>
              <a:rPr lang="es-ES" sz="1400" dirty="0" smtClean="0">
                <a:solidFill>
                  <a:schemeClr val="bg1"/>
                </a:solidFill>
                <a:effectLst/>
                <a:latin typeface="+mj-lt"/>
                <a:ea typeface="Calibri" panose="020F0502020204030204" pitchFamily="34" charset="0"/>
                <a:cs typeface="Times New Roman" panose="02020603050405020304" pitchFamily="18" charset="0"/>
              </a:rPr>
              <a:t>Ofrecer una información no exhaustiva sobre certificaciones profesionales y asociaciones profesionales.</a:t>
            </a:r>
            <a:endParaRPr lang="es-ES" sz="1400" dirty="0">
              <a:solidFill>
                <a:schemeClr val="bg1"/>
              </a:solidFill>
              <a:effectLst/>
              <a:latin typeface="+mj-lt"/>
              <a:ea typeface="Calibri" panose="020F0502020204030204" pitchFamily="34" charset="0"/>
              <a:cs typeface="Times New Roman" panose="02020603050405020304" pitchFamily="18" charset="0"/>
            </a:endParaRPr>
          </a:p>
        </p:txBody>
      </p:sp>
      <p:sp>
        <p:nvSpPr>
          <p:cNvPr id="6" name="Flecha abajo 5"/>
          <p:cNvSpPr/>
          <p:nvPr/>
        </p:nvSpPr>
        <p:spPr>
          <a:xfrm>
            <a:off x="3953814" y="2161308"/>
            <a:ext cx="505494" cy="3742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487" y="359057"/>
            <a:ext cx="983583" cy="764799"/>
          </a:xfrm>
          <a:prstGeom prst="rect">
            <a:avLst/>
          </a:prstGeom>
        </p:spPr>
      </p:pic>
      <p:pic>
        <p:nvPicPr>
          <p:cNvPr id="9" name="Imagen 8"/>
          <p:cNvPicPr>
            <a:picLocks noChangeAspect="1"/>
          </p:cNvPicPr>
          <p:nvPr/>
        </p:nvPicPr>
        <p:blipFill>
          <a:blip r:embed="rId3"/>
          <a:stretch>
            <a:fillRect/>
          </a:stretch>
        </p:blipFill>
        <p:spPr>
          <a:xfrm>
            <a:off x="6677300" y="359057"/>
            <a:ext cx="1947165" cy="413675"/>
          </a:xfrm>
          <a:prstGeom prst="rect">
            <a:avLst/>
          </a:prstGeom>
        </p:spPr>
      </p:pic>
    </p:spTree>
    <p:extLst>
      <p:ext uri="{BB962C8B-B14F-4D97-AF65-F5344CB8AC3E}">
        <p14:creationId xmlns:p14="http://schemas.microsoft.com/office/powerpoint/2010/main" val="3593685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006600" y="2633753"/>
            <a:ext cx="278814" cy="2781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761540" y="453352"/>
            <a:ext cx="2681119" cy="388696"/>
          </a:xfrm>
          <a:prstGeom prst="rect">
            <a:avLst/>
          </a:prstGeom>
        </p:spPr>
        <p:txBody>
          <a:bodyPr wrap="none">
            <a:spAutoFit/>
          </a:bodyPr>
          <a:lstStyle/>
          <a:p>
            <a:pPr>
              <a:lnSpc>
                <a:spcPct val="107000"/>
              </a:lnSpc>
              <a:spcAft>
                <a:spcPts val="800"/>
              </a:spcAft>
            </a:pPr>
            <a:r>
              <a:rPr lang="es-ES" b="1" u="sng" dirty="0">
                <a:solidFill>
                  <a:srgbClr val="00B0F0"/>
                </a:solidFill>
                <a:latin typeface="Calibri" panose="020F0502020204030204" pitchFamily="34" charset="0"/>
                <a:ea typeface="Calibri" panose="020F0502020204030204" pitchFamily="34" charset="0"/>
                <a:cs typeface="Times New Roman" panose="02020603050405020304" pitchFamily="18" charset="0"/>
              </a:rPr>
              <a:t>7.1.- Agencias de recobros</a:t>
            </a:r>
            <a:endParaRPr lang="es-ES"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58800" y="842048"/>
            <a:ext cx="7912100" cy="1244893"/>
          </a:xfrm>
          <a:prstGeom prst="rect">
            <a:avLst/>
          </a:prstGeom>
        </p:spPr>
        <p:txBody>
          <a:bodyPr wrap="square">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Tampoco hay impedimento (incluso cuando se vive en un país extranjero que no es el país del cliente) en asegurarse los servicios de una agencia de recobros (</a:t>
            </a:r>
            <a:r>
              <a:rPr lang="es-ES" sz="1400" dirty="0" err="1">
                <a:latin typeface="Calibri" panose="020F0502020204030204" pitchFamily="34" charset="0"/>
                <a:ea typeface="Calibri" panose="020F0502020204030204" pitchFamily="34" charset="0"/>
                <a:cs typeface="Times New Roman" panose="02020603050405020304" pitchFamily="18" charset="0"/>
              </a:rPr>
              <a:t>collection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agency</a:t>
            </a:r>
            <a:r>
              <a:rPr lang="es-ES" sz="1400" dirty="0">
                <a:latin typeface="Calibri" panose="020F0502020204030204" pitchFamily="34" charset="0"/>
                <a:ea typeface="Calibri" panose="020F0502020204030204" pitchFamily="34" charset="0"/>
                <a:cs typeface="Times New Roman" panose="02020603050405020304" pitchFamily="18" charset="0"/>
              </a:rPr>
              <a:t>). Si yo soy una traductora que vivo en Reino Unido y una agencia o empresa de España me debe dinero hay muchas agencias de recobros en España y no importa que yo viva en el extranjero. Suelen cobrar por deuda cobrada (un porcentaje) o tarifa plana hasta un nivel determinado de deuda.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redondeado 3"/>
          <p:cNvSpPr/>
          <p:nvPr/>
        </p:nvSpPr>
        <p:spPr>
          <a:xfrm>
            <a:off x="558800" y="842048"/>
            <a:ext cx="7912100" cy="124489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955800" y="2603871"/>
            <a:ext cx="6019800" cy="388696"/>
          </a:xfrm>
          <a:prstGeom prst="rect">
            <a:avLst/>
          </a:prstGeom>
        </p:spPr>
        <p:txBody>
          <a:bodyPr wrap="squar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8.- Asociaciones y colectivos de traductores: enlaces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558800" y="3232818"/>
            <a:ext cx="7912100" cy="553357"/>
          </a:xfrm>
          <a:prstGeom prst="rect">
            <a:avLst/>
          </a:prstGeom>
        </p:spPr>
        <p:txBody>
          <a:bodyPr wrap="square">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A continuación se proporciona un listado de algunas de las muchas asociaciones y colectivos de traductores: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1822450" y="4026426"/>
            <a:ext cx="5384800" cy="2166940"/>
          </a:xfrm>
          <a:prstGeom prst="rect">
            <a:avLst/>
          </a:prstGeom>
        </p:spPr>
        <p:txBody>
          <a:bodyPr wrap="square">
            <a:spAutoFit/>
          </a:bodyPr>
          <a:lstStyle/>
          <a:p>
            <a:pPr algn="just">
              <a:lnSpc>
                <a:spcPct val="107000"/>
              </a:lnSpc>
              <a:spcAft>
                <a:spcPts val="800"/>
              </a:spcAft>
            </a:pPr>
            <a:r>
              <a:rPr lang="es-ES"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Traducción médica:</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tooltip="TREMÉDICA"/>
              </a:rPr>
              <a:t>Tremédica</a:t>
            </a:r>
            <a:r>
              <a:rPr lang="es-ES" sz="1400" dirty="0">
                <a:latin typeface="Calibri" panose="020F0502020204030204" pitchFamily="34" charset="0"/>
                <a:ea typeface="Calibri" panose="020F0502020204030204" pitchFamily="34" charset="0"/>
                <a:cs typeface="Times New Roman" panose="02020603050405020304" pitchFamily="18" charset="0"/>
              </a:rPr>
              <a:t> (asociación de traductores médicos),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tooltip="MEDTRAD - REDIRIS"/>
              </a:rPr>
              <a:t>Medtrad</a:t>
            </a:r>
            <a:r>
              <a:rPr lang="es-ES" sz="1400" dirty="0">
                <a:latin typeface="Calibri" panose="020F0502020204030204" pitchFamily="34" charset="0"/>
                <a:ea typeface="Calibri" panose="020F0502020204030204" pitchFamily="34" charset="0"/>
                <a:cs typeface="Times New Roman" panose="02020603050405020304" pitchFamily="18" charset="0"/>
              </a:rPr>
              <a:t> (lista de distribución de traductores médicos),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tooltip="PANACEA"/>
              </a:rPr>
              <a:t>Panacea</a:t>
            </a:r>
            <a:r>
              <a:rPr lang="es-ES" sz="1400" dirty="0">
                <a:latin typeface="Calibri" panose="020F0502020204030204" pitchFamily="34" charset="0"/>
                <a:ea typeface="Calibri" panose="020F0502020204030204" pitchFamily="34" charset="0"/>
                <a:cs typeface="Times New Roman" panose="02020603050405020304" pitchFamily="18" charset="0"/>
              </a:rPr>
              <a:t> (revista de traducción médica),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tooltip="IMIA"/>
              </a:rPr>
              <a:t>IMIA</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400" dirty="0">
                <a:latin typeface="Calibri" panose="020F0502020204030204" pitchFamily="34" charset="0"/>
                <a:ea typeface="Calibri" panose="020F0502020204030204" pitchFamily="34" charset="0"/>
                <a:cs typeface="Times New Roman" panose="02020603050405020304" pitchFamily="18" charset="0"/>
              </a:rPr>
              <a:t>(International Medical </a:t>
            </a:r>
            <a:r>
              <a:rPr lang="es-ES" sz="1400" dirty="0" err="1">
                <a:latin typeface="Calibri" panose="020F0502020204030204" pitchFamily="34" charset="0"/>
                <a:ea typeface="Calibri" panose="020F0502020204030204" pitchFamily="34" charset="0"/>
                <a:cs typeface="Times New Roman" panose="02020603050405020304" pitchFamily="18" charset="0"/>
              </a:rPr>
              <a:t>Interpreters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Association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tooltip="Medical Division American Translators"/>
              </a:rPr>
              <a:t>Medical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tooltip="Medical Division American Translators"/>
              </a:rPr>
              <a:t>Division</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tooltip="Medical Division American Translators"/>
              </a:rPr>
              <a:t> (ATA)</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National</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Board</a:t>
            </a:r>
            <a:r>
              <a:rPr lang="es-ES" sz="1400" dirty="0">
                <a:latin typeface="Calibri" panose="020F0502020204030204" pitchFamily="34" charset="0"/>
                <a:ea typeface="Calibri" panose="020F0502020204030204" pitchFamily="34" charset="0"/>
                <a:cs typeface="Times New Roman" panose="02020603050405020304" pitchFamily="18" charset="0"/>
              </a:rPr>
              <a:t> of </a:t>
            </a:r>
            <a:r>
              <a:rPr lang="es-ES" sz="1400" dirty="0" err="1">
                <a:latin typeface="Calibri" panose="020F0502020204030204" pitchFamily="34" charset="0"/>
                <a:ea typeface="Calibri" panose="020F0502020204030204" pitchFamily="34" charset="0"/>
                <a:cs typeface="Times New Roman" panose="02020603050405020304" pitchFamily="18" charset="0"/>
              </a:rPr>
              <a:t>Certification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for</a:t>
            </a:r>
            <a:r>
              <a:rPr lang="es-ES" sz="1400" dirty="0">
                <a:latin typeface="Calibri" panose="020F0502020204030204" pitchFamily="34" charset="0"/>
                <a:ea typeface="Calibri" panose="020F0502020204030204" pitchFamily="34" charset="0"/>
                <a:cs typeface="Times New Roman" panose="02020603050405020304" pitchFamily="18" charset="0"/>
              </a:rPr>
              <a:t> Medical </a:t>
            </a:r>
            <a:r>
              <a:rPr lang="es-ES" sz="1400" dirty="0" err="1">
                <a:latin typeface="Calibri" panose="020F0502020204030204" pitchFamily="34" charset="0"/>
                <a:ea typeface="Calibri" panose="020F0502020204030204" pitchFamily="34" charset="0"/>
                <a:cs typeface="Times New Roman" panose="02020603050405020304" pitchFamily="18" charset="0"/>
              </a:rPr>
              <a:t>Interpreters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tooltip="Certified Medical Interpreters"/>
              </a:rPr>
              <a:t>NBCMI</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National</a:t>
            </a:r>
            <a:r>
              <a:rPr lang="es-ES" sz="1400" dirty="0">
                <a:latin typeface="Calibri" panose="020F0502020204030204" pitchFamily="34" charset="0"/>
                <a:ea typeface="Calibri" panose="020F0502020204030204" pitchFamily="34" charset="0"/>
                <a:cs typeface="Times New Roman" panose="02020603050405020304" pitchFamily="18" charset="0"/>
              </a:rPr>
              <a:t> Council </a:t>
            </a:r>
            <a:r>
              <a:rPr lang="es-ES" sz="1400" dirty="0" err="1">
                <a:latin typeface="Calibri" panose="020F0502020204030204" pitchFamily="34" charset="0"/>
                <a:ea typeface="Calibri" panose="020F0502020204030204" pitchFamily="34" charset="0"/>
                <a:cs typeface="Times New Roman" panose="02020603050405020304" pitchFamily="18" charset="0"/>
              </a:rPr>
              <a:t>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Interpreting</a:t>
            </a:r>
            <a:r>
              <a:rPr lang="es-ES" sz="1400" dirty="0">
                <a:latin typeface="Calibri" panose="020F0502020204030204" pitchFamily="34" charset="0"/>
                <a:ea typeface="Calibri" panose="020F0502020204030204" pitchFamily="34" charset="0"/>
                <a:cs typeface="Times New Roman" panose="02020603050405020304" pitchFamily="18" charset="0"/>
              </a:rPr>
              <a:t> in </a:t>
            </a:r>
            <a:r>
              <a:rPr lang="es-ES" sz="1400" dirty="0" err="1">
                <a:latin typeface="Calibri" panose="020F0502020204030204" pitchFamily="34" charset="0"/>
                <a:ea typeface="Calibri" panose="020F0502020204030204" pitchFamily="34" charset="0"/>
                <a:cs typeface="Times New Roman" panose="02020603050405020304" pitchFamily="18" charset="0"/>
              </a:rPr>
              <a:t>Health</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Care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NCIHC</a:t>
            </a:r>
            <a:r>
              <a:rPr lang="es-ES" sz="1400" dirty="0">
                <a:latin typeface="Calibri" panose="020F0502020204030204" pitchFamily="34" charset="0"/>
                <a:ea typeface="Calibri" panose="020F0502020204030204" pitchFamily="34" charset="0"/>
                <a:cs typeface="Times New Roman" panose="02020603050405020304" pitchFamily="18" charset="0"/>
              </a:rPr>
              <a:t>), Texas </a:t>
            </a:r>
            <a:r>
              <a:rPr lang="es-ES" sz="1400" dirty="0" err="1">
                <a:latin typeface="Calibri" panose="020F0502020204030204" pitchFamily="34" charset="0"/>
                <a:ea typeface="Calibri" panose="020F0502020204030204" pitchFamily="34" charset="0"/>
                <a:cs typeface="Times New Roman" panose="02020603050405020304" pitchFamily="18" charset="0"/>
              </a:rPr>
              <a:t>Association</a:t>
            </a:r>
            <a:r>
              <a:rPr lang="es-ES" sz="1400" dirty="0">
                <a:latin typeface="Calibri" panose="020F0502020204030204" pitchFamily="34" charset="0"/>
                <a:ea typeface="Calibri" panose="020F0502020204030204" pitchFamily="34" charset="0"/>
                <a:cs typeface="Times New Roman" panose="02020603050405020304" pitchFamily="18" charset="0"/>
              </a:rPr>
              <a:t> of </a:t>
            </a:r>
            <a:r>
              <a:rPr lang="es-ES" sz="1400" dirty="0" err="1">
                <a:latin typeface="Calibri" panose="020F0502020204030204" pitchFamily="34" charset="0"/>
                <a:ea typeface="Calibri" panose="020F0502020204030204" pitchFamily="34" charset="0"/>
                <a:cs typeface="Times New Roman" panose="02020603050405020304" pitchFamily="18" charset="0"/>
              </a:rPr>
              <a:t>Healthcare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Interpreters</a:t>
            </a:r>
            <a:r>
              <a:rPr lang="es-ES" sz="1400" dirty="0">
                <a:latin typeface="Calibri" panose="020F0502020204030204" pitchFamily="34" charset="0"/>
                <a:ea typeface="Calibri" panose="020F0502020204030204" pitchFamily="34" charset="0"/>
                <a:cs typeface="Times New Roman" panose="02020603050405020304" pitchFamily="18" charset="0"/>
              </a:rPr>
              <a:t> and </a:t>
            </a:r>
            <a:r>
              <a:rPr lang="es-ES" sz="1400" dirty="0" err="1">
                <a:latin typeface="Calibri" panose="020F0502020204030204" pitchFamily="34" charset="0"/>
                <a:ea typeface="Calibri" panose="020F0502020204030204" pitchFamily="34" charset="0"/>
                <a:cs typeface="Times New Roman" panose="02020603050405020304" pitchFamily="18" charset="0"/>
              </a:rPr>
              <a:t>Translators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TAHIT</a:t>
            </a:r>
            <a:r>
              <a:rPr lang="es-ES" sz="1400" dirty="0">
                <a:latin typeface="Calibri" panose="020F0502020204030204" pitchFamily="34" charset="0"/>
                <a:ea typeface="Calibri" panose="020F0502020204030204" pitchFamily="34" charset="0"/>
                <a:cs typeface="Times New Roman" panose="02020603050405020304" pitchFamily="18" charset="0"/>
              </a:rPr>
              <a:t>), California </a:t>
            </a:r>
            <a:r>
              <a:rPr lang="es-ES" sz="1400" dirty="0" err="1">
                <a:latin typeface="Calibri" panose="020F0502020204030204" pitchFamily="34" charset="0"/>
                <a:ea typeface="Calibri" panose="020F0502020204030204" pitchFamily="34" charset="0"/>
                <a:cs typeface="Times New Roman" panose="02020603050405020304" pitchFamily="18" charset="0"/>
              </a:rPr>
              <a:t>Healthcare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Interpreting</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Association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0"/>
              </a:rPr>
              <a:t>CHIA</a:t>
            </a:r>
            <a:r>
              <a:rPr lang="es-ES" sz="1400" dirty="0">
                <a:latin typeface="Calibri" panose="020F0502020204030204" pitchFamily="34" charset="0"/>
                <a:ea typeface="Calibri" panose="020F0502020204030204" pitchFamily="34" charset="0"/>
                <a:cs typeface="Times New Roman" panose="02020603050405020304" pitchFamily="18" charset="0"/>
              </a:rPr>
              <a:t>); más asociaciones: lista de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1"/>
              </a:rPr>
              <a:t>asociaciones americanas de intérpretes</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Medio marco 8"/>
          <p:cNvSpPr/>
          <p:nvPr/>
        </p:nvSpPr>
        <p:spPr>
          <a:xfrm>
            <a:off x="1733550" y="4026426"/>
            <a:ext cx="88900" cy="2166940"/>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5774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dio marco 1"/>
          <p:cNvSpPr/>
          <p:nvPr/>
        </p:nvSpPr>
        <p:spPr>
          <a:xfrm>
            <a:off x="1670050" y="1702326"/>
            <a:ext cx="88900" cy="1705916"/>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 name="Rectángulo 2"/>
          <p:cNvSpPr/>
          <p:nvPr/>
        </p:nvSpPr>
        <p:spPr>
          <a:xfrm>
            <a:off x="1670050" y="1702326"/>
            <a:ext cx="5518150" cy="1705916"/>
          </a:xfrm>
          <a:prstGeom prst="rect">
            <a:avLst/>
          </a:prstGeom>
        </p:spPr>
        <p:txBody>
          <a:bodyPr wrap="square">
            <a:spAutoFit/>
          </a:bodyPr>
          <a:lstStyle/>
          <a:p>
            <a:pPr algn="just">
              <a:lnSpc>
                <a:spcPct val="107000"/>
              </a:lnSpc>
              <a:spcAft>
                <a:spcPts val="800"/>
              </a:spcAft>
            </a:pPr>
            <a:r>
              <a:rPr lang="es-ES"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Traducción jurídica:</a:t>
            </a:r>
            <a:r>
              <a:rPr lang="es-ES" sz="1400" dirty="0">
                <a:latin typeface="Calibri" panose="020F0502020204030204" pitchFamily="34" charset="0"/>
                <a:ea typeface="Calibri" panose="020F0502020204030204" pitchFamily="34" charset="0"/>
                <a:cs typeface="Times New Roman" panose="02020603050405020304" pitchFamily="18" charset="0"/>
              </a:rPr>
              <a:t> Asociación Profesional de Traductores e Intérpretes Judiciales y Jurados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APTIJ</a:t>
            </a:r>
            <a:r>
              <a:rPr lang="es-ES" sz="1400" dirty="0">
                <a:latin typeface="Calibri" panose="020F0502020204030204" pitchFamily="34" charset="0"/>
                <a:ea typeface="Calibri" panose="020F0502020204030204" pitchFamily="34" charset="0"/>
                <a:cs typeface="Times New Roman" panose="02020603050405020304" pitchFamily="18" charset="0"/>
              </a:rPr>
              <a:t>), Asociación de Traductores e Intérpretes Jurados de Cataluña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ATIJC</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National</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Association</a:t>
            </a:r>
            <a:r>
              <a:rPr lang="es-ES" sz="1400" dirty="0">
                <a:latin typeface="Calibri" panose="020F0502020204030204" pitchFamily="34" charset="0"/>
                <a:ea typeface="Calibri" panose="020F0502020204030204" pitchFamily="34" charset="0"/>
                <a:cs typeface="Times New Roman" panose="02020603050405020304" pitchFamily="18" charset="0"/>
              </a:rPr>
              <a:t> of </a:t>
            </a:r>
            <a:r>
              <a:rPr lang="es-ES" sz="1400" dirty="0" err="1">
                <a:latin typeface="Calibri" panose="020F0502020204030204" pitchFamily="34" charset="0"/>
                <a:ea typeface="Calibri" panose="020F0502020204030204" pitchFamily="34" charset="0"/>
                <a:cs typeface="Times New Roman" panose="02020603050405020304" pitchFamily="18" charset="0"/>
              </a:rPr>
              <a:t>Judiciary</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Interpreters</a:t>
            </a:r>
            <a:r>
              <a:rPr lang="es-ES" sz="1400" dirty="0">
                <a:latin typeface="Calibri" panose="020F0502020204030204" pitchFamily="34" charset="0"/>
                <a:ea typeface="Calibri" panose="020F0502020204030204" pitchFamily="34" charset="0"/>
                <a:cs typeface="Times New Roman" panose="02020603050405020304" pitchFamily="18" charset="0"/>
              </a:rPr>
              <a:t> and </a:t>
            </a:r>
            <a:r>
              <a:rPr lang="es-ES" sz="1400" dirty="0" err="1">
                <a:latin typeface="Calibri" panose="020F0502020204030204" pitchFamily="34" charset="0"/>
                <a:ea typeface="Calibri" panose="020F0502020204030204" pitchFamily="34" charset="0"/>
                <a:cs typeface="Times New Roman" panose="02020603050405020304" pitchFamily="18" charset="0"/>
              </a:rPr>
              <a:t>Translators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NAJIT</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Association</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 of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Police</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 and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Court</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Interpreters</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 </a:t>
            </a:r>
            <a:r>
              <a:rPr lang="es-ES" sz="1400" dirty="0">
                <a:latin typeface="Calibri" panose="020F0502020204030204" pitchFamily="34" charset="0"/>
                <a:ea typeface="Calibri" panose="020F0502020204030204" pitchFamily="34" charset="0"/>
                <a:cs typeface="Times New Roman" panose="02020603050405020304" pitchFamily="18" charset="0"/>
              </a:rPr>
              <a:t>(UK), </a:t>
            </a:r>
            <a:r>
              <a:rPr lang="es-ES" sz="1400" dirty="0" err="1">
                <a:latin typeface="Calibri" panose="020F0502020204030204" pitchFamily="34" charset="0"/>
                <a:ea typeface="Calibri" panose="020F0502020204030204" pitchFamily="34" charset="0"/>
                <a:cs typeface="Times New Roman" panose="02020603050405020304" pitchFamily="18" charset="0"/>
              </a:rPr>
              <a:t>Austrian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Association</a:t>
            </a:r>
            <a:r>
              <a:rPr lang="es-ES" sz="1400" dirty="0">
                <a:latin typeface="Calibri" panose="020F0502020204030204" pitchFamily="34" charset="0"/>
                <a:ea typeface="Calibri" panose="020F0502020204030204" pitchFamily="34" charset="0"/>
                <a:cs typeface="Times New Roman" panose="02020603050405020304" pitchFamily="18" charset="0"/>
              </a:rPr>
              <a:t> of </a:t>
            </a:r>
            <a:r>
              <a:rPr lang="es-ES" sz="1400" dirty="0" err="1">
                <a:latin typeface="Calibri" panose="020F0502020204030204" pitchFamily="34" charset="0"/>
                <a:ea typeface="Calibri" panose="020F0502020204030204" pitchFamily="34" charset="0"/>
                <a:cs typeface="Times New Roman" panose="02020603050405020304" pitchFamily="18" charset="0"/>
              </a:rPr>
              <a:t>Certified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Court</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Interpreters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AACI</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Directory</a:t>
            </a:r>
            <a:r>
              <a:rPr lang="es-ES" sz="1400" dirty="0">
                <a:latin typeface="Calibri" panose="020F0502020204030204" pitchFamily="34" charset="0"/>
                <a:ea typeface="Calibri" panose="020F0502020204030204" pitchFamily="34" charset="0"/>
                <a:cs typeface="Times New Roman" panose="02020603050405020304" pitchFamily="18" charset="0"/>
              </a:rPr>
              <a:t> of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Court</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Interpreters</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Certification</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Programs</a:t>
            </a:r>
            <a:r>
              <a:rPr lang="es-ES" sz="1400" dirty="0">
                <a:latin typeface="Calibri" panose="020F0502020204030204" pitchFamily="34" charset="0"/>
                <a:ea typeface="Calibri" panose="020F0502020204030204" pitchFamily="34" charset="0"/>
                <a:cs typeface="Times New Roman" panose="02020603050405020304" pitchFamily="18" charset="0"/>
              </a:rPr>
              <a:t> (USA),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tooltip="Legal Translators"/>
              </a:rPr>
              <a:t>Legal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tooltip="Legal Translators"/>
              </a:rPr>
              <a:t>Translators</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tooltip="Legal Translators"/>
              </a:rPr>
              <a:t> email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tooltip="Legal Translators"/>
              </a:rPr>
              <a:t>list</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Yahoo</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670050" y="3676886"/>
            <a:ext cx="5429250" cy="783869"/>
          </a:xfrm>
          <a:prstGeom prst="rect">
            <a:avLst/>
          </a:prstGeom>
        </p:spPr>
        <p:txBody>
          <a:bodyPr wrap="square">
            <a:spAutoFit/>
          </a:bodyPr>
          <a:lstStyle/>
          <a:p>
            <a:pPr algn="just">
              <a:lnSpc>
                <a:spcPct val="107000"/>
              </a:lnSpc>
              <a:spcAft>
                <a:spcPts val="800"/>
              </a:spcAft>
            </a:pPr>
            <a:r>
              <a:rPr lang="es-ES"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Traducción audiovisual:</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TRAG</a:t>
            </a:r>
            <a:r>
              <a:rPr lang="es-ES" sz="1400" dirty="0">
                <a:latin typeface="Calibri" panose="020F0502020204030204" pitchFamily="34" charset="0"/>
                <a:ea typeface="Calibri" panose="020F0502020204030204" pitchFamily="34" charset="0"/>
                <a:cs typeface="Times New Roman" panose="02020603050405020304" pitchFamily="18" charset="0"/>
              </a:rPr>
              <a:t> (lista de correo – traducciones de guiones de películas),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0"/>
              </a:rPr>
              <a:t>ESIST</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European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Association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for</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Studies</a:t>
            </a:r>
            <a:r>
              <a:rPr lang="es-ES" sz="1400" dirty="0">
                <a:latin typeface="Calibri" panose="020F0502020204030204" pitchFamily="34" charset="0"/>
                <a:ea typeface="Calibri" panose="020F0502020204030204" pitchFamily="34" charset="0"/>
                <a:cs typeface="Times New Roman" panose="02020603050405020304" pitchFamily="18" charset="0"/>
              </a:rPr>
              <a:t> in </a:t>
            </a:r>
            <a:r>
              <a:rPr lang="es-ES" sz="1400" dirty="0" err="1">
                <a:latin typeface="Calibri" panose="020F0502020204030204" pitchFamily="34" charset="0"/>
                <a:ea typeface="Calibri" panose="020F0502020204030204" pitchFamily="34" charset="0"/>
                <a:cs typeface="Times New Roman" panose="02020603050405020304" pitchFamily="18" charset="0"/>
              </a:rPr>
              <a:t>Screen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Translation</a:t>
            </a:r>
            <a:r>
              <a:rPr lang="es-ES" sz="1400" dirty="0">
                <a:latin typeface="Calibri" panose="020F0502020204030204" pitchFamily="34" charset="0"/>
                <a:ea typeface="Calibri" panose="020F0502020204030204" pitchFamily="34" charset="0"/>
                <a:cs typeface="Times New Roman" panose="02020603050405020304" pitchFamily="18" charset="0"/>
              </a:rPr>
              <a:t>); más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1"/>
              </a:rPr>
              <a:t>enlaces de traducción audiovisual</a:t>
            </a:r>
            <a:r>
              <a:rPr lang="es-ES" sz="1400" dirty="0">
                <a:latin typeface="Calibri" panose="020F0502020204030204" pitchFamily="34" charset="0"/>
                <a:ea typeface="Calibri" panose="020F0502020204030204" pitchFamily="34" charset="0"/>
                <a:cs typeface="Times New Roman" panose="02020603050405020304" pitchFamily="18" charset="0"/>
                <a:hlinkClick r:id="rId11"/>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edio marco 4"/>
          <p:cNvSpPr/>
          <p:nvPr/>
        </p:nvSpPr>
        <p:spPr>
          <a:xfrm>
            <a:off x="1670050" y="3676886"/>
            <a:ext cx="88900" cy="755414"/>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Rectángulo 5"/>
          <p:cNvSpPr/>
          <p:nvPr/>
        </p:nvSpPr>
        <p:spPr>
          <a:xfrm>
            <a:off x="1670050" y="4729399"/>
            <a:ext cx="5429250" cy="1014380"/>
          </a:xfrm>
          <a:prstGeom prst="rect">
            <a:avLst/>
          </a:prstGeom>
        </p:spPr>
        <p:txBody>
          <a:bodyPr wrap="square">
            <a:spAutoFit/>
          </a:bodyPr>
          <a:lstStyle/>
          <a:p>
            <a:pPr algn="just">
              <a:lnSpc>
                <a:spcPct val="107000"/>
              </a:lnSpc>
              <a:spcAft>
                <a:spcPts val="800"/>
              </a:spcAft>
            </a:pPr>
            <a:r>
              <a:rPr lang="en-US" sz="1400" dirty="0" err="1">
                <a:solidFill>
                  <a:schemeClr val="accent2"/>
                </a:solidFill>
                <a:latin typeface="Calibri" panose="020F0502020204030204" pitchFamily="34" charset="0"/>
                <a:ea typeface="Calibri" panose="020F0502020204030204" pitchFamily="34" charset="0"/>
                <a:cs typeface="Times New Roman" panose="02020603050405020304" pitchFamily="18" charset="0"/>
              </a:rPr>
              <a:t>Traducción</a:t>
            </a:r>
            <a:r>
              <a:rPr lang="en-US"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chemeClr val="accent2"/>
                </a:solidFill>
                <a:latin typeface="Calibri" panose="020F0502020204030204" pitchFamily="34" charset="0"/>
                <a:ea typeface="Calibri" panose="020F0502020204030204" pitchFamily="34" charset="0"/>
                <a:cs typeface="Times New Roman" panose="02020603050405020304" pitchFamily="18" charset="0"/>
              </a:rPr>
              <a:t>literaria</a:t>
            </a:r>
            <a:r>
              <a:rPr lang="en-US"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2"/>
              </a:rPr>
              <a:t>ACEtt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err="1">
                <a:latin typeface="Calibri" panose="020F0502020204030204" pitchFamily="34" charset="0"/>
                <a:ea typeface="Calibri" panose="020F0502020204030204" pitchFamily="34" charset="0"/>
                <a:cs typeface="Times New Roman" panose="02020603050405020304" pitchFamily="18" charset="0"/>
              </a:rPr>
              <a:t>España</a:t>
            </a:r>
            <a:r>
              <a:rPr lang="en-US" sz="1400" dirty="0">
                <a:latin typeface="Calibri" panose="020F0502020204030204" pitchFamily="34" charset="0"/>
                <a:ea typeface="Calibri" panose="020F0502020204030204" pitchFamily="34" charset="0"/>
                <a:cs typeface="Times New Roman" panose="02020603050405020304" pitchFamily="18" charset="0"/>
              </a:rPr>
              <a:t>), American Literary Translators Association (</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3"/>
              </a:rPr>
              <a:t>ALTA</a:t>
            </a:r>
            <a:r>
              <a:rPr lang="en-US" sz="1400" dirty="0">
                <a:latin typeface="Calibri" panose="020F0502020204030204" pitchFamily="34" charset="0"/>
                <a:ea typeface="Calibri" panose="020F0502020204030204" pitchFamily="34" charset="0"/>
                <a:cs typeface="Times New Roman" panose="02020603050405020304" pitchFamily="18" charset="0"/>
              </a:rPr>
              <a:t>), Literary Translators’ Association of Canada (</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4"/>
              </a:rPr>
              <a:t>LTAC</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5"/>
              </a:rPr>
              <a:t>Society of </a:t>
            </a:r>
            <a:r>
              <a:rPr lang="en-U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5"/>
              </a:rPr>
              <a:t>Autors</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5"/>
              </a:rPr>
              <a:t> – TA </a:t>
            </a:r>
            <a:r>
              <a:rPr lang="en-US" sz="1400" dirty="0">
                <a:latin typeface="Calibri" panose="020F0502020204030204" pitchFamily="34" charset="0"/>
                <a:ea typeface="Calibri" panose="020F0502020204030204" pitchFamily="34" charset="0"/>
                <a:cs typeface="Times New Roman" panose="02020603050405020304" pitchFamily="18" charset="0"/>
              </a:rPr>
              <a:t>(UK), </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6"/>
              </a:rPr>
              <a:t>CEATL</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(European Council of Literary Translators’ Associations).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edio marco 6"/>
          <p:cNvSpPr/>
          <p:nvPr/>
        </p:nvSpPr>
        <p:spPr>
          <a:xfrm>
            <a:off x="1670050" y="4729399"/>
            <a:ext cx="88900" cy="944326"/>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8" name="Imagen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5360" y="204694"/>
            <a:ext cx="983583" cy="764799"/>
          </a:xfrm>
          <a:prstGeom prst="rect">
            <a:avLst/>
          </a:prstGeom>
        </p:spPr>
      </p:pic>
      <p:pic>
        <p:nvPicPr>
          <p:cNvPr id="9" name="Imagen 8"/>
          <p:cNvPicPr>
            <a:picLocks noChangeAspect="1"/>
          </p:cNvPicPr>
          <p:nvPr/>
        </p:nvPicPr>
        <p:blipFill>
          <a:blip r:embed="rId18"/>
          <a:stretch>
            <a:fillRect/>
          </a:stretch>
        </p:blipFill>
        <p:spPr>
          <a:xfrm>
            <a:off x="6844248" y="335307"/>
            <a:ext cx="1947165" cy="413675"/>
          </a:xfrm>
          <a:prstGeom prst="rect">
            <a:avLst/>
          </a:prstGeom>
        </p:spPr>
      </p:pic>
    </p:spTree>
    <p:extLst>
      <p:ext uri="{BB962C8B-B14F-4D97-AF65-F5344CB8AC3E}">
        <p14:creationId xmlns:p14="http://schemas.microsoft.com/office/powerpoint/2010/main" val="116369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ondear rectángulo de esquina diagonal 4"/>
          <p:cNvSpPr/>
          <p:nvPr/>
        </p:nvSpPr>
        <p:spPr>
          <a:xfrm>
            <a:off x="457200" y="928322"/>
            <a:ext cx="8229600" cy="1672552"/>
          </a:xfrm>
          <a:prstGeom prst="round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a:off x="2556919" y="470534"/>
            <a:ext cx="278814" cy="27813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519770" y="427952"/>
            <a:ext cx="3520259"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9.- Certificaciones para traductores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622300" y="1093533"/>
            <a:ext cx="7835900" cy="1347485"/>
          </a:xfrm>
          <a:prstGeom prst="rect">
            <a:avLst/>
          </a:prstGeom>
        </p:spPr>
        <p:txBody>
          <a:bodyPr wrap="square">
            <a:spAutoFit/>
          </a:bodyPr>
          <a:lstStyle/>
          <a:p>
            <a:pPr algn="just">
              <a:lnSpc>
                <a:spcPct val="107000"/>
              </a:lnSpc>
              <a:spcAft>
                <a:spcPts val="800"/>
              </a:spcAft>
            </a:pPr>
            <a:r>
              <a:rPr lang="es-E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En traducción existen una serie de certificaciones para dar fe de la competencia de los traductores, al margen y además de las titulaciones universitarias que se posean.</a:t>
            </a:r>
          </a:p>
          <a:p>
            <a:pPr algn="just">
              <a:lnSpc>
                <a:spcPct val="107000"/>
              </a:lnSpc>
              <a:spcAft>
                <a:spcPts val="800"/>
              </a:spcAft>
            </a:pPr>
            <a:r>
              <a:rPr lang="es-ES"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Para realizar un tipo especializado de traducciones – las traducciones juradas o certificadas – es necesario poseer una cualificación profesional y normalmente no basta con tener la carrera tampoco sino que hay que aprobar la certificación correspondiente del país en el que se desee ejercer.</a:t>
            </a:r>
            <a:endPar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070100" y="2716473"/>
            <a:ext cx="5626100" cy="322845"/>
          </a:xfrm>
          <a:prstGeom prst="rect">
            <a:avLst/>
          </a:prstGeom>
        </p:spPr>
        <p:txBody>
          <a:bodyPr wrap="square">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Ventajas de obtener una certificación profesional en traducción: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165350" y="3373226"/>
            <a:ext cx="4572000" cy="3038332"/>
          </a:xfrm>
          <a:prstGeom prst="rect">
            <a:avLst/>
          </a:prstGeom>
        </p:spPr>
        <p:txBody>
          <a:bodyPr>
            <a:spAutoFit/>
          </a:bodyPr>
          <a:lstStyle/>
          <a:p>
            <a:pPr algn="just">
              <a:lnSpc>
                <a:spcPct val="107000"/>
              </a:lnSpc>
              <a:spcAft>
                <a:spcPts val="800"/>
              </a:spcAft>
            </a:pPr>
            <a:r>
              <a:rPr lang="es-ES" sz="1400" dirty="0" smtClean="0">
                <a:latin typeface="Calibri" panose="020F0502020204030204" pitchFamily="34" charset="0"/>
                <a:ea typeface="Calibri" panose="020F0502020204030204" pitchFamily="34" charset="0"/>
                <a:cs typeface="Times New Roman" panose="02020603050405020304" pitchFamily="18" charset="0"/>
              </a:rPr>
              <a:t>Ampliar </a:t>
            </a:r>
            <a:r>
              <a:rPr lang="es-ES" sz="1400" dirty="0">
                <a:latin typeface="Calibri" panose="020F0502020204030204" pitchFamily="34" charset="0"/>
                <a:ea typeface="Calibri" panose="020F0502020204030204" pitchFamily="34" charset="0"/>
                <a:cs typeface="Times New Roman" panose="02020603050405020304" pitchFamily="18" charset="0"/>
              </a:rPr>
              <a:t>a otros países: con una certificación reconocida en un país extranjero</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latin typeface="Calibri" panose="020F0502020204030204" pitchFamily="34" charset="0"/>
                <a:ea typeface="Calibri" panose="020F0502020204030204" pitchFamily="34" charset="0"/>
                <a:cs typeface="Times New Roman" panose="02020603050405020304" pitchFamily="18" charset="0"/>
              </a:rPr>
              <a:t>Formación </a:t>
            </a:r>
            <a:r>
              <a:rPr lang="es-ES" sz="1400" dirty="0">
                <a:latin typeface="Calibri" panose="020F0502020204030204" pitchFamily="34" charset="0"/>
                <a:ea typeface="Calibri" panose="020F0502020204030204" pitchFamily="34" charset="0"/>
                <a:cs typeface="Times New Roman" panose="02020603050405020304" pitchFamily="18" charset="0"/>
              </a:rPr>
              <a:t>continua: para traductores que ya ejercen, dado que volver a pasar por un examen supone una oportunidad para repasar de nuevo ciertas dudas, etc</a:t>
            </a:r>
            <a:r>
              <a:rPr lang="es-ES" sz="1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smtClean="0">
                <a:latin typeface="Calibri" panose="020F0502020204030204" pitchFamily="34" charset="0"/>
                <a:ea typeface="Calibri" panose="020F0502020204030204" pitchFamily="34" charset="0"/>
                <a:cs typeface="Times New Roman" panose="02020603050405020304" pitchFamily="18" charset="0"/>
              </a:rPr>
              <a:t>Currículum</a:t>
            </a:r>
            <a:r>
              <a:rPr lang="es-ES" sz="1400" dirty="0">
                <a:latin typeface="Calibri" panose="020F0502020204030204" pitchFamily="34" charset="0"/>
                <a:ea typeface="Calibri" panose="020F0502020204030204" pitchFamily="34" charset="0"/>
                <a:cs typeface="Times New Roman" panose="02020603050405020304" pitchFamily="18" charset="0"/>
              </a:rPr>
              <a:t>: siempre es interesante añadir diplomas, certificaciones, títulos al CV… Y si tienes un despacho abierto al público… ¡Ponlos en la pared! A los clientes les encanta.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lecha derecha 7"/>
          <p:cNvSpPr/>
          <p:nvPr/>
        </p:nvSpPr>
        <p:spPr>
          <a:xfrm>
            <a:off x="1009650" y="3492500"/>
            <a:ext cx="1155700" cy="127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derecha 8"/>
          <p:cNvSpPr/>
          <p:nvPr/>
        </p:nvSpPr>
        <p:spPr>
          <a:xfrm>
            <a:off x="1009650" y="4350720"/>
            <a:ext cx="1155700" cy="127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derecha 9"/>
          <p:cNvSpPr/>
          <p:nvPr/>
        </p:nvSpPr>
        <p:spPr>
          <a:xfrm>
            <a:off x="1009650" y="5493720"/>
            <a:ext cx="1155700" cy="127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7219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266700" y="3371258"/>
            <a:ext cx="8432800" cy="2997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266700" y="3170857"/>
            <a:ext cx="1460500" cy="3343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562474" y="875617"/>
            <a:ext cx="3434851" cy="388696"/>
          </a:xfrm>
          <a:prstGeom prst="rect">
            <a:avLst/>
          </a:prstGeom>
        </p:spPr>
        <p:txBody>
          <a:bodyPr wrap="none">
            <a:spAutoFit/>
          </a:bodyPr>
          <a:lstStyle/>
          <a:p>
            <a:pPr>
              <a:lnSpc>
                <a:spcPct val="107000"/>
              </a:lnSpc>
              <a:spcAft>
                <a:spcPts val="800"/>
              </a:spcAft>
            </a:pPr>
            <a:r>
              <a:rPr lang="es-ES"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9.1.- ¿Qué certificaciones existen?</a:t>
            </a:r>
            <a:endParaRPr lang="es-ES"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993899" y="1378613"/>
            <a:ext cx="4572000" cy="1465209"/>
          </a:xfrm>
          <a:prstGeom prst="rect">
            <a:avLst/>
          </a:prstGeom>
        </p:spPr>
        <p:txBody>
          <a:bodyPr>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Sin duda existen muchísimas pero nos vamos a centrar en unas pocas. En España existe la certificación de traductor jurado (traductor público en Latinoamérica) que es oficial pero lo que se enumera a continuación es un listado de certificaciones privadas o gestionadas por asociaciones profesionales.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993899" y="1378613"/>
            <a:ext cx="4572000" cy="146520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444500" y="3170857"/>
            <a:ext cx="8102600" cy="3063659"/>
          </a:xfrm>
          <a:prstGeom prst="rect">
            <a:avLst/>
          </a:prstGeom>
        </p:spPr>
        <p:txBody>
          <a:bodyPr wrap="square">
            <a:spAutoFit/>
          </a:bodyPr>
          <a:lstStyle/>
          <a:p>
            <a:pPr algn="just">
              <a:lnSpc>
                <a:spcPct val="107000"/>
              </a:lnSpc>
              <a:spcAft>
                <a:spcPts val="800"/>
              </a:spcAft>
            </a:pPr>
            <a:r>
              <a:rPr lang="es-ES" sz="1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Reino Unido</a:t>
            </a:r>
            <a:endParaRPr lang="es-E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INSTITUTE OF LINGUISTS (</a:t>
            </a:r>
            <a:r>
              <a:rPr lang="es-ES" sz="1400" dirty="0" err="1">
                <a:latin typeface="Calibri" panose="020F0502020204030204" pitchFamily="34" charset="0"/>
                <a:ea typeface="Calibri" panose="020F0502020204030204" pitchFamily="34" charset="0"/>
                <a:cs typeface="Times New Roman" panose="02020603050405020304" pitchFamily="18" charset="0"/>
              </a:rPr>
              <a:t>IoL</a:t>
            </a:r>
            <a:r>
              <a:rPr lang="es-ES" sz="1400" dirty="0">
                <a:latin typeface="Calibri" panose="020F0502020204030204" pitchFamily="34" charset="0"/>
                <a:ea typeface="Calibri" panose="020F0502020204030204" pitchFamily="34" charset="0"/>
                <a:cs typeface="Times New Roman" panose="02020603050405020304" pitchFamily="18" charset="0"/>
              </a:rPr>
              <a:t>): Ofrece una certificación en traducción –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DipTrans</a:t>
            </a:r>
            <a:r>
              <a:rPr lang="es-ES" sz="1400" dirty="0">
                <a:latin typeface="Calibri" panose="020F0502020204030204" pitchFamily="34" charset="0"/>
                <a:ea typeface="Calibri" panose="020F0502020204030204" pitchFamily="34" charset="0"/>
                <a:cs typeface="Times New Roman" panose="02020603050405020304" pitchFamily="18" charset="0"/>
              </a:rPr>
              <a:t> (Diploma in </a:t>
            </a:r>
            <a:r>
              <a:rPr lang="es-ES" sz="1400" dirty="0" err="1">
                <a:latin typeface="Calibri" panose="020F0502020204030204" pitchFamily="34" charset="0"/>
                <a:ea typeface="Calibri" panose="020F0502020204030204" pitchFamily="34" charset="0"/>
                <a:cs typeface="Times New Roman" panose="02020603050405020304" pitchFamily="18" charset="0"/>
              </a:rPr>
              <a:t>Translation</a:t>
            </a:r>
            <a:r>
              <a:rPr lang="es-ES" sz="1400" dirty="0">
                <a:latin typeface="Calibri" panose="020F0502020204030204" pitchFamily="34" charset="0"/>
                <a:ea typeface="Calibri" panose="020F0502020204030204" pitchFamily="34" charset="0"/>
                <a:cs typeface="Times New Roman" panose="02020603050405020304" pitchFamily="18" charset="0"/>
              </a:rPr>
              <a:t>) y dos en interpretación: la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tooltip="Met Test"/>
              </a:rPr>
              <a:t>Met</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tooltip="Met Test"/>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tooltip="Met Test"/>
              </a:rPr>
              <a:t>Police</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tooltip="Met Test"/>
              </a:rPr>
              <a:t> Test</a:t>
            </a:r>
            <a:r>
              <a:rPr lang="es-ES" sz="1400" dirty="0">
                <a:latin typeface="Calibri" panose="020F0502020204030204" pitchFamily="34" charset="0"/>
                <a:ea typeface="Calibri" panose="020F0502020204030204" pitchFamily="34" charset="0"/>
                <a:cs typeface="Times New Roman" panose="02020603050405020304" pitchFamily="18" charset="0"/>
              </a:rPr>
              <a:t> (interpretación policial) y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DPSI</a:t>
            </a:r>
            <a:r>
              <a:rPr lang="es-ES" sz="1400" dirty="0">
                <a:latin typeface="Calibri" panose="020F0502020204030204" pitchFamily="34" charset="0"/>
                <a:ea typeface="Calibri" panose="020F0502020204030204" pitchFamily="34" charset="0"/>
                <a:cs typeface="Times New Roman" panose="02020603050405020304" pitchFamily="18" charset="0"/>
              </a:rPr>
              <a:t> (Diploma in </a:t>
            </a:r>
            <a:r>
              <a:rPr lang="es-ES" sz="1400" dirty="0" err="1">
                <a:latin typeface="Calibri" panose="020F0502020204030204" pitchFamily="34" charset="0"/>
                <a:ea typeface="Calibri" panose="020F0502020204030204" pitchFamily="34" charset="0"/>
                <a:cs typeface="Times New Roman" panose="02020603050405020304" pitchFamily="18" charset="0"/>
              </a:rPr>
              <a:t>Public</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Service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Interpreting</a:t>
            </a:r>
            <a:r>
              <a:rPr lang="es-ES" sz="1400" dirty="0">
                <a:latin typeface="Calibri" panose="020F0502020204030204" pitchFamily="34" charset="0"/>
                <a:ea typeface="Calibri" panose="020F0502020204030204" pitchFamily="34" charset="0"/>
                <a:cs typeface="Times New Roman" panose="02020603050405020304" pitchFamily="18" charset="0"/>
              </a:rPr>
              <a:t>). El Diploma en </a:t>
            </a:r>
            <a:r>
              <a:rPr lang="es-ES" sz="1400" dirty="0" err="1">
                <a:latin typeface="Calibri" panose="020F0502020204030204" pitchFamily="34" charset="0"/>
                <a:ea typeface="Calibri" panose="020F0502020204030204" pitchFamily="34" charset="0"/>
                <a:cs typeface="Times New Roman" panose="02020603050405020304" pitchFamily="18" charset="0"/>
              </a:rPr>
              <a:t>Translation</a:t>
            </a:r>
            <a:r>
              <a:rPr lang="es-ES" sz="1400" dirty="0">
                <a:latin typeface="Calibri" panose="020F0502020204030204" pitchFamily="34" charset="0"/>
                <a:ea typeface="Calibri" panose="020F0502020204030204" pitchFamily="34" charset="0"/>
                <a:cs typeface="Times New Roman" panose="02020603050405020304" pitchFamily="18" charset="0"/>
              </a:rPr>
              <a:t> se puede hacer directamente en el centro de </a:t>
            </a:r>
            <a:r>
              <a:rPr lang="es-ES" sz="1400" dirty="0" err="1">
                <a:latin typeface="Calibri" panose="020F0502020204030204" pitchFamily="34" charset="0"/>
                <a:ea typeface="Calibri" panose="020F0502020204030204" pitchFamily="34" charset="0"/>
                <a:cs typeface="Times New Roman" panose="02020603050405020304" pitchFamily="18" charset="0"/>
              </a:rPr>
              <a:t>IoL</a:t>
            </a:r>
            <a:r>
              <a:rPr lang="es-ES" sz="1400" dirty="0">
                <a:latin typeface="Calibri" panose="020F0502020204030204" pitchFamily="34" charset="0"/>
                <a:ea typeface="Calibri" panose="020F0502020204030204" pitchFamily="34" charset="0"/>
                <a:cs typeface="Times New Roman" panose="02020603050405020304" pitchFamily="18" charset="0"/>
              </a:rPr>
              <a:t> en Londres o bien en uno de los centros asociados (academias y escuelas privadas). Se pueden hacer cursos de preparación o se puede realizar el examen sin curso.</a:t>
            </a:r>
          </a:p>
          <a:p>
            <a:pPr algn="just">
              <a:lnSpc>
                <a:spcPct val="107000"/>
              </a:lnSpc>
              <a:spcAft>
                <a:spcPts val="800"/>
              </a:spcAft>
            </a:pP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ITI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Institute</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 of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Translating</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 and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Interpreting</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a:t>
            </a:r>
            <a:r>
              <a:rPr lang="es-ES" sz="1400" dirty="0">
                <a:latin typeface="Calibri" panose="020F0502020204030204" pitchFamily="34" charset="0"/>
                <a:ea typeface="Calibri" panose="020F0502020204030204" pitchFamily="34" charset="0"/>
                <a:cs typeface="Times New Roman" panose="02020603050405020304" pitchFamily="18" charset="0"/>
              </a:rPr>
              <a:t> – MITI. Para obtener el título de MITI hay que realizar un examen y cumplir una serie de requisitos. Como dicen en su página web: “</a:t>
            </a:r>
            <a:r>
              <a:rPr lang="es-ES" sz="1400" dirty="0" err="1">
                <a:latin typeface="Calibri" panose="020F0502020204030204" pitchFamily="34" charset="0"/>
                <a:ea typeface="Calibri" panose="020F0502020204030204" pitchFamily="34" charset="0"/>
                <a:cs typeface="Times New Roman" panose="02020603050405020304" pitchFamily="18" charset="0"/>
              </a:rPr>
              <a:t>Qualified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translator</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members</a:t>
            </a:r>
            <a:r>
              <a:rPr lang="es-ES" sz="1400" dirty="0">
                <a:latin typeface="Calibri" panose="020F0502020204030204" pitchFamily="34" charset="0"/>
                <a:ea typeface="Calibri" panose="020F0502020204030204" pitchFamily="34" charset="0"/>
                <a:cs typeface="Times New Roman" panose="02020603050405020304" pitchFamily="18" charset="0"/>
              </a:rPr>
              <a:t> are </a:t>
            </a:r>
            <a:r>
              <a:rPr lang="es-ES" sz="1400" dirty="0" err="1">
                <a:latin typeface="Calibri" panose="020F0502020204030204" pitchFamily="34" charset="0"/>
                <a:ea typeface="Calibri" panose="020F0502020204030204" pitchFamily="34" charset="0"/>
                <a:cs typeface="Times New Roman" panose="02020603050405020304" pitchFamily="18" charset="0"/>
              </a:rPr>
              <a:t>entitled</a:t>
            </a:r>
            <a:r>
              <a:rPr lang="es-ES" sz="1400" dirty="0">
                <a:latin typeface="Calibri" panose="020F0502020204030204" pitchFamily="34" charset="0"/>
                <a:ea typeface="Calibri" panose="020F0502020204030204" pitchFamily="34" charset="0"/>
                <a:cs typeface="Times New Roman" panose="02020603050405020304" pitchFamily="18" charset="0"/>
              </a:rPr>
              <a:t> to use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ITI </a:t>
            </a:r>
            <a:r>
              <a:rPr lang="es-ES" sz="1400" dirty="0" err="1">
                <a:latin typeface="Calibri" panose="020F0502020204030204" pitchFamily="34" charset="0"/>
                <a:ea typeface="Calibri" panose="020F0502020204030204" pitchFamily="34" charset="0"/>
                <a:cs typeface="Times New Roman" panose="02020603050405020304" pitchFamily="18" charset="0"/>
              </a:rPr>
              <a:t>seal</a:t>
            </a:r>
            <a:r>
              <a:rPr lang="es-ES" sz="1400" dirty="0">
                <a:latin typeface="Calibri" panose="020F0502020204030204" pitchFamily="34" charset="0"/>
                <a:ea typeface="Calibri" panose="020F0502020204030204" pitchFamily="34" charset="0"/>
                <a:cs typeface="Times New Roman" panose="02020603050405020304" pitchFamily="18" charset="0"/>
              </a:rPr>
              <a:t> to produce </a:t>
            </a:r>
            <a:r>
              <a:rPr lang="es-ES" sz="1400" dirty="0" err="1">
                <a:latin typeface="Calibri" panose="020F0502020204030204" pitchFamily="34" charset="0"/>
                <a:ea typeface="Calibri" panose="020F0502020204030204" pitchFamily="34" charset="0"/>
                <a:cs typeface="Times New Roman" panose="02020603050405020304" pitchFamily="18" charset="0"/>
              </a:rPr>
              <a:t>official</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certified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translations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which</a:t>
            </a:r>
            <a:r>
              <a:rPr lang="es-ES" sz="1400" dirty="0">
                <a:latin typeface="Calibri" panose="020F0502020204030204" pitchFamily="34" charset="0"/>
                <a:ea typeface="Calibri" panose="020F0502020204030204" pitchFamily="34" charset="0"/>
                <a:cs typeface="Times New Roman" panose="02020603050405020304" pitchFamily="18" charset="0"/>
              </a:rPr>
              <a:t> are </a:t>
            </a:r>
            <a:r>
              <a:rPr lang="es-ES" sz="1400" dirty="0" err="1">
                <a:latin typeface="Calibri" panose="020F0502020204030204" pitchFamily="34" charset="0"/>
                <a:ea typeface="Calibri" panose="020F0502020204030204" pitchFamily="34" charset="0"/>
                <a:cs typeface="Times New Roman" panose="02020603050405020304" pitchFamily="18" charset="0"/>
              </a:rPr>
              <a:t>accepted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by</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all</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government</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bodies</a:t>
            </a:r>
            <a:r>
              <a:rPr lang="es-ES" sz="1400" dirty="0">
                <a:latin typeface="Calibri" panose="020F0502020204030204" pitchFamily="34" charset="0"/>
                <a:ea typeface="Calibri" panose="020F0502020204030204" pitchFamily="34" charset="0"/>
                <a:cs typeface="Times New Roman" panose="02020603050405020304" pitchFamily="18" charset="0"/>
              </a:rPr>
              <a:t> and </a:t>
            </a:r>
            <a:r>
              <a:rPr lang="es-ES" sz="1400" dirty="0" err="1">
                <a:latin typeface="Calibri" panose="020F0502020204030204" pitchFamily="34" charset="0"/>
                <a:ea typeface="Calibri" panose="020F0502020204030204" pitchFamily="34" charset="0"/>
                <a:cs typeface="Times New Roman" panose="02020603050405020304" pitchFamily="18" charset="0"/>
              </a:rPr>
              <a:t>major</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organisations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both</a:t>
            </a:r>
            <a:r>
              <a:rPr lang="es-ES" sz="1400" dirty="0">
                <a:latin typeface="Calibri" panose="020F0502020204030204" pitchFamily="34" charset="0"/>
                <a:ea typeface="Calibri" panose="020F0502020204030204" pitchFamily="34" charset="0"/>
                <a:cs typeface="Times New Roman" panose="02020603050405020304" pitchFamily="18" charset="0"/>
              </a:rPr>
              <a:t> in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UK and </a:t>
            </a:r>
            <a:r>
              <a:rPr lang="es-ES" sz="1400" dirty="0" err="1">
                <a:latin typeface="Calibri" panose="020F0502020204030204" pitchFamily="34" charset="0"/>
                <a:ea typeface="Calibri" panose="020F0502020204030204" pitchFamily="34" charset="0"/>
                <a:cs typeface="Times New Roman" panose="02020603050405020304" pitchFamily="18" charset="0"/>
              </a:rPr>
              <a:t>around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world</a:t>
            </a:r>
            <a:r>
              <a:rPr lang="es-ES" sz="1400" dirty="0">
                <a:latin typeface="Calibri" panose="020F0502020204030204" pitchFamily="34" charset="0"/>
                <a:ea typeface="Calibri" panose="020F0502020204030204" pitchFamily="34" charset="0"/>
                <a:cs typeface="Times New Roman" panose="02020603050405020304" pitchFamily="18" charset="0"/>
              </a:rPr>
              <a:t>.” Para mantener la condición de MITI hay que seguir pagando la cuota de la asociación cada año y se recomienda (aunque no te obligan) a hacer una serie de horas de CPD (formación continua).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360" y="204694"/>
            <a:ext cx="983583" cy="764799"/>
          </a:xfrm>
          <a:prstGeom prst="rect">
            <a:avLst/>
          </a:prstGeom>
        </p:spPr>
      </p:pic>
      <p:pic>
        <p:nvPicPr>
          <p:cNvPr id="10" name="Imagen 9"/>
          <p:cNvPicPr>
            <a:picLocks noChangeAspect="1"/>
          </p:cNvPicPr>
          <p:nvPr/>
        </p:nvPicPr>
        <p:blipFill>
          <a:blip r:embed="rId7"/>
          <a:stretch>
            <a:fillRect/>
          </a:stretch>
        </p:blipFill>
        <p:spPr>
          <a:xfrm>
            <a:off x="6844248" y="335307"/>
            <a:ext cx="1947165" cy="413675"/>
          </a:xfrm>
          <a:prstGeom prst="rect">
            <a:avLst/>
          </a:prstGeom>
        </p:spPr>
      </p:pic>
    </p:spTree>
    <p:extLst>
      <p:ext uri="{BB962C8B-B14F-4D97-AF65-F5344CB8AC3E}">
        <p14:creationId xmlns:p14="http://schemas.microsoft.com/office/powerpoint/2010/main" val="327587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406400" y="2824758"/>
            <a:ext cx="8356600" cy="311663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p:cNvSpPr/>
          <p:nvPr/>
        </p:nvSpPr>
        <p:spPr>
          <a:xfrm>
            <a:off x="406400" y="2568819"/>
            <a:ext cx="1104900" cy="3343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3"/>
          <p:cNvSpPr/>
          <p:nvPr/>
        </p:nvSpPr>
        <p:spPr>
          <a:xfrm>
            <a:off x="533400" y="1568220"/>
            <a:ext cx="8026400" cy="71929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457200" y="1397710"/>
            <a:ext cx="1460500" cy="3343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533400" y="1401048"/>
            <a:ext cx="8026400" cy="886461"/>
          </a:xfrm>
          <a:prstGeom prst="rect">
            <a:avLst/>
          </a:prstGeom>
        </p:spPr>
        <p:txBody>
          <a:bodyPr wrap="square">
            <a:spAutoFit/>
          </a:bodyPr>
          <a:lstStyle/>
          <a:p>
            <a:pPr algn="just">
              <a:lnSpc>
                <a:spcPct val="107000"/>
              </a:lnSpc>
              <a:spcAft>
                <a:spcPts val="800"/>
              </a:spcAft>
            </a:pPr>
            <a:r>
              <a:rPr lang="es-ES" sz="1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Estados Unidos</a:t>
            </a:r>
            <a:endParaRPr lang="es-E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ATA (American </a:t>
            </a:r>
            <a:r>
              <a:rPr lang="es-ES" sz="1400" dirty="0" err="1">
                <a:latin typeface="Calibri" panose="020F0502020204030204" pitchFamily="34" charset="0"/>
                <a:ea typeface="Calibri" panose="020F0502020204030204" pitchFamily="34" charset="0"/>
                <a:cs typeface="Times New Roman" panose="02020603050405020304" pitchFamily="18" charset="0"/>
              </a:rPr>
              <a:t>Translators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Association</a:t>
            </a:r>
            <a:r>
              <a:rPr lang="es-ES" sz="1400" dirty="0">
                <a:latin typeface="Calibri" panose="020F0502020204030204" pitchFamily="34" charset="0"/>
                <a:ea typeface="Calibri" panose="020F0502020204030204" pitchFamily="34" charset="0"/>
                <a:cs typeface="Times New Roman" panose="02020603050405020304" pitchFamily="18" charset="0"/>
              </a:rPr>
              <a:t>). Existe un examen para ser socio certificado (ATA-</a:t>
            </a:r>
            <a:r>
              <a:rPr lang="es-ES" sz="1400" dirty="0" err="1">
                <a:latin typeface="Calibri" panose="020F0502020204030204" pitchFamily="34" charset="0"/>
                <a:ea typeface="Calibri" panose="020F0502020204030204" pitchFamily="34" charset="0"/>
                <a:cs typeface="Times New Roman" panose="02020603050405020304" pitchFamily="18" charset="0"/>
              </a:rPr>
              <a:t>certified</a:t>
            </a:r>
            <a:r>
              <a:rPr lang="es-ES" sz="1400" dirty="0">
                <a:latin typeface="Calibri" panose="020F0502020204030204" pitchFamily="34" charset="0"/>
                <a:ea typeface="Calibri" panose="020F0502020204030204" pitchFamily="34" charset="0"/>
                <a:cs typeface="Times New Roman" panose="02020603050405020304" pitchFamily="18" charset="0"/>
              </a:rPr>
              <a:t>). Los exámenes se pueden hacer en Estados Unidos y, a veces, organizan exámenes en otros países.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46100" y="2568820"/>
            <a:ext cx="8102600" cy="3294172"/>
          </a:xfrm>
          <a:prstGeom prst="rect">
            <a:avLst/>
          </a:prstGeom>
        </p:spPr>
        <p:txBody>
          <a:bodyPr wrap="square">
            <a:spAutoFit/>
          </a:bodyPr>
          <a:lstStyle/>
          <a:p>
            <a:pPr algn="just">
              <a:lnSpc>
                <a:spcPct val="107000"/>
              </a:lnSpc>
              <a:spcAft>
                <a:spcPts val="800"/>
              </a:spcAft>
            </a:pPr>
            <a:r>
              <a:rPr lang="es-ES" sz="1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Canadá</a:t>
            </a:r>
            <a:endParaRPr lang="es-E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Asociaciones de traductores: cada asociación de traductores de cada provincia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ver lista</a:t>
            </a:r>
            <a:r>
              <a:rPr lang="es-ES" sz="1400" dirty="0">
                <a:latin typeface="Calibri" panose="020F0502020204030204" pitchFamily="34" charset="0"/>
                <a:ea typeface="Calibri" panose="020F0502020204030204" pitchFamily="34" charset="0"/>
                <a:cs typeface="Times New Roman" panose="02020603050405020304" pitchFamily="18" charset="0"/>
              </a:rPr>
              <a:t>) tiene su examen de acceso y los procedimientos para cada una son ligeramente distintos. También las fechas son distintas y a veces se realizan en noviembre los exámenes, o en febrero, según la asociación de la que se trate.</a:t>
            </a:r>
          </a:p>
          <a:p>
            <a:pPr algn="just">
              <a:lnSpc>
                <a:spcPct val="107000"/>
              </a:lnSpc>
              <a:spcAft>
                <a:spcPts val="800"/>
              </a:spcAft>
            </a:pP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Certified</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translator</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 (CTTIC)</a:t>
            </a:r>
            <a:r>
              <a:rPr lang="es-ES" sz="1400" dirty="0">
                <a:latin typeface="Calibri" panose="020F0502020204030204" pitchFamily="34" charset="0"/>
                <a:ea typeface="Calibri" panose="020F0502020204030204" pitchFamily="34" charset="0"/>
                <a:cs typeface="Times New Roman" panose="02020603050405020304" pitchFamily="18" charset="0"/>
              </a:rPr>
              <a:t>. Una vez que se es miembro de una de las asociaciones provinciales de traductores, se puede realizar el proceso para certificarse que suele ser “</a:t>
            </a:r>
            <a:r>
              <a:rPr lang="es-ES" sz="1400" dirty="0" err="1">
                <a:latin typeface="Calibri" panose="020F0502020204030204" pitchFamily="34" charset="0"/>
                <a:ea typeface="Calibri" panose="020F0502020204030204" pitchFamily="34" charset="0"/>
                <a:cs typeface="Times New Roman" panose="02020603050405020304" pitchFamily="18" charset="0"/>
              </a:rPr>
              <a:t>on</a:t>
            </a:r>
            <a:r>
              <a:rPr lang="es-ES" sz="1400" dirty="0">
                <a:latin typeface="Calibri" panose="020F0502020204030204" pitchFamily="34" charset="0"/>
                <a:ea typeface="Calibri" panose="020F0502020204030204" pitchFamily="34" charset="0"/>
                <a:cs typeface="Times New Roman" panose="02020603050405020304" pitchFamily="18" charset="0"/>
              </a:rPr>
              <a:t> dossier” (presentando documentación) o por examen. Además, en las provincias de </a:t>
            </a:r>
            <a:r>
              <a:rPr lang="es-ES" sz="1400" dirty="0" err="1">
                <a:latin typeface="Calibri" panose="020F0502020204030204" pitchFamily="34" charset="0"/>
                <a:ea typeface="Calibri" panose="020F0502020204030204" pitchFamily="34" charset="0"/>
                <a:cs typeface="Times New Roman" panose="02020603050405020304" pitchFamily="18" charset="0"/>
              </a:rPr>
              <a:t>Québec</a:t>
            </a:r>
            <a:r>
              <a:rPr lang="es-ES" sz="1400" dirty="0">
                <a:latin typeface="Calibri" panose="020F0502020204030204" pitchFamily="34" charset="0"/>
                <a:ea typeface="Calibri" panose="020F0502020204030204" pitchFamily="34" charset="0"/>
                <a:cs typeface="Times New Roman" panose="02020603050405020304" pitchFamily="18" charset="0"/>
              </a:rPr>
              <a:t> y New Brunswick (Nuevo Brunswick) se ofrece la “certificación por </a:t>
            </a:r>
            <a:r>
              <a:rPr lang="es-ES" sz="1400" dirty="0" err="1">
                <a:latin typeface="Calibri" panose="020F0502020204030204" pitchFamily="34" charset="0"/>
                <a:ea typeface="Calibri" panose="020F0502020204030204" pitchFamily="34" charset="0"/>
                <a:cs typeface="Times New Roman" panose="02020603050405020304" pitchFamily="18" charset="0"/>
              </a:rPr>
              <a:t>mentorado</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certification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by</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mentorship</a:t>
            </a:r>
            <a:r>
              <a:rPr lang="es-ES" sz="1400" dirty="0">
                <a:latin typeface="Calibri" panose="020F0502020204030204" pitchFamily="34" charset="0"/>
                <a:ea typeface="Calibri" panose="020F0502020204030204" pitchFamily="34" charset="0"/>
                <a:cs typeface="Times New Roman" panose="02020603050405020304" pitchFamily="18" charset="0"/>
              </a:rPr>
              <a:t>). El proceso de certificación se explica en este gráfico de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ATIO</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400" dirty="0">
                <a:latin typeface="Calibri" panose="020F0502020204030204" pitchFamily="34" charset="0"/>
                <a:ea typeface="Calibri" panose="020F0502020204030204" pitchFamily="34" charset="0"/>
                <a:cs typeface="Times New Roman" panose="02020603050405020304" pitchFamily="18" charset="0"/>
              </a:rPr>
              <a:t>(Asociación de Traductores e Intérpretes de Ontario):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Road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Map</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 to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Certification</a:t>
            </a:r>
            <a:r>
              <a:rPr lang="es-ES" sz="1400" dirty="0">
                <a:latin typeface="Calibri" panose="020F0502020204030204" pitchFamily="34" charset="0"/>
                <a:ea typeface="Calibri" panose="020F0502020204030204" pitchFamily="34" charset="0"/>
                <a:cs typeface="Times New Roman" panose="02020603050405020304" pitchFamily="18" charset="0"/>
              </a:rPr>
              <a:t>. En ATIO me aseguraron que no es necesario ser residente en Canadá para realizar los exámenes (tanto el de miembro de ATIO como el de CTTIC) pero la desventaja es que te tienes que ir a Canadá en dos fechas distintas para hacer dos exámenes y pueden pedir que tu título se verifique a través de WES (</a:t>
            </a:r>
            <a:r>
              <a:rPr lang="es-ES" sz="1400" dirty="0" err="1">
                <a:latin typeface="Calibri" panose="020F0502020204030204" pitchFamily="34" charset="0"/>
                <a:ea typeface="Calibri" panose="020F0502020204030204" pitchFamily="34" charset="0"/>
                <a:cs typeface="Times New Roman" panose="02020603050405020304" pitchFamily="18" charset="0"/>
              </a:rPr>
              <a:t>World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Education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Services</a:t>
            </a:r>
            <a:r>
              <a:rPr lang="es-ES" sz="1400" dirty="0">
                <a:latin typeface="Calibri" panose="020F0502020204030204" pitchFamily="34" charset="0"/>
                <a:ea typeface="Calibri" panose="020F0502020204030204" pitchFamily="34" charset="0"/>
                <a:cs typeface="Times New Roman" panose="02020603050405020304" pitchFamily="18" charset="0"/>
              </a:rPr>
              <a:t>) o un organismo similar, y se paga también una tasa para eso.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360" y="204694"/>
            <a:ext cx="983583" cy="764799"/>
          </a:xfrm>
          <a:prstGeom prst="rect">
            <a:avLst/>
          </a:prstGeom>
        </p:spPr>
      </p:pic>
      <p:pic>
        <p:nvPicPr>
          <p:cNvPr id="9" name="Imagen 8"/>
          <p:cNvPicPr>
            <a:picLocks noChangeAspect="1"/>
          </p:cNvPicPr>
          <p:nvPr/>
        </p:nvPicPr>
        <p:blipFill>
          <a:blip r:embed="rId7"/>
          <a:stretch>
            <a:fillRect/>
          </a:stretch>
        </p:blipFill>
        <p:spPr>
          <a:xfrm>
            <a:off x="6844248" y="335307"/>
            <a:ext cx="1947165" cy="413675"/>
          </a:xfrm>
          <a:prstGeom prst="rect">
            <a:avLst/>
          </a:prstGeom>
        </p:spPr>
      </p:pic>
    </p:spTree>
    <p:extLst>
      <p:ext uri="{BB962C8B-B14F-4D97-AF65-F5344CB8AC3E}">
        <p14:creationId xmlns:p14="http://schemas.microsoft.com/office/powerpoint/2010/main" val="599113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533400" y="5006198"/>
            <a:ext cx="1104900" cy="3343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711200" y="3181388"/>
            <a:ext cx="7785100" cy="157499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p:cNvSpPr/>
          <p:nvPr/>
        </p:nvSpPr>
        <p:spPr>
          <a:xfrm>
            <a:off x="584200" y="2960146"/>
            <a:ext cx="1104900" cy="3343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3"/>
          <p:cNvSpPr/>
          <p:nvPr/>
        </p:nvSpPr>
        <p:spPr>
          <a:xfrm>
            <a:off x="711200" y="908851"/>
            <a:ext cx="7785100" cy="17987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584200" y="668532"/>
            <a:ext cx="1104900" cy="3343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711200" y="668532"/>
            <a:ext cx="7785100" cy="2039020"/>
          </a:xfrm>
          <a:prstGeom prst="rect">
            <a:avLst/>
          </a:prstGeom>
        </p:spPr>
        <p:txBody>
          <a:bodyPr wrap="square">
            <a:spAutoFit/>
          </a:bodyPr>
          <a:lstStyle/>
          <a:p>
            <a:pPr algn="just">
              <a:lnSpc>
                <a:spcPct val="107000"/>
              </a:lnSpc>
              <a:spcAft>
                <a:spcPts val="800"/>
              </a:spcAft>
            </a:pPr>
            <a:r>
              <a:rPr lang="es-ES" sz="1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Australia</a:t>
            </a:r>
            <a:endParaRPr lang="es-E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NAATI</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National</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Accrediation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Authority</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for</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Translators</a:t>
            </a:r>
            <a:r>
              <a:rPr lang="es-ES" sz="1400" dirty="0">
                <a:latin typeface="Calibri" panose="020F0502020204030204" pitchFamily="34" charset="0"/>
                <a:ea typeface="Calibri" panose="020F0502020204030204" pitchFamily="34" charset="0"/>
                <a:cs typeface="Times New Roman" panose="02020603050405020304" pitchFamily="18" charset="0"/>
              </a:rPr>
              <a:t> and </a:t>
            </a:r>
            <a:r>
              <a:rPr lang="es-ES" sz="1400" dirty="0" err="1">
                <a:latin typeface="Calibri" panose="020F0502020204030204" pitchFamily="34" charset="0"/>
                <a:ea typeface="Calibri" panose="020F0502020204030204" pitchFamily="34" charset="0"/>
                <a:cs typeface="Times New Roman" panose="02020603050405020304" pitchFamily="18" charset="0"/>
              </a:rPr>
              <a:t>Interpreters</a:t>
            </a:r>
            <a:r>
              <a:rPr lang="es-ES" sz="1400" dirty="0">
                <a:latin typeface="Calibri" panose="020F0502020204030204" pitchFamily="34" charset="0"/>
                <a:ea typeface="Calibri" panose="020F0502020204030204" pitchFamily="34" charset="0"/>
                <a:cs typeface="Times New Roman" panose="02020603050405020304" pitchFamily="18" charset="0"/>
              </a:rPr>
              <a:t>). Existen distintos niveles de certificación, distintas materias o especialidades y hasta cinco maneras de certificarse. En la página web de NAATI existen una serie de </a:t>
            </a:r>
            <a:r>
              <a:rPr lang="es-ES" sz="1400" dirty="0" err="1">
                <a:latin typeface="Calibri" panose="020F0502020204030204" pitchFamily="34" charset="0"/>
                <a:ea typeface="Calibri" panose="020F0502020204030204" pitchFamily="34" charset="0"/>
                <a:cs typeface="Times New Roman" panose="02020603050405020304" pitchFamily="18" charset="0"/>
              </a:rPr>
              <a:t>PDFs</a:t>
            </a:r>
            <a:r>
              <a:rPr lang="es-ES" sz="1400" dirty="0">
                <a:latin typeface="Calibri" panose="020F0502020204030204" pitchFamily="34" charset="0"/>
                <a:ea typeface="Calibri" panose="020F0502020204030204" pitchFamily="34" charset="0"/>
                <a:cs typeface="Times New Roman" panose="02020603050405020304" pitchFamily="18" charset="0"/>
              </a:rPr>
              <a:t> con información sobre las maneras de certificarse y las tarifas. En cuanto a los exámenes también se realizan exámenes fuera de Australia en diversas ciudades de Europa y América Latina. En traducción existen dos niveles: Professional </a:t>
            </a:r>
            <a:r>
              <a:rPr lang="es-ES" sz="1400" dirty="0" err="1">
                <a:latin typeface="Calibri" panose="020F0502020204030204" pitchFamily="34" charset="0"/>
                <a:ea typeface="Calibri" panose="020F0502020204030204" pitchFamily="34" charset="0"/>
                <a:cs typeface="Times New Roman" panose="02020603050405020304" pitchFamily="18" charset="0"/>
              </a:rPr>
              <a:t>Translator</a:t>
            </a:r>
            <a:r>
              <a:rPr lang="es-ES" sz="1400" dirty="0">
                <a:latin typeface="Calibri" panose="020F0502020204030204" pitchFamily="34" charset="0"/>
                <a:ea typeface="Calibri" panose="020F0502020204030204" pitchFamily="34" charset="0"/>
                <a:cs typeface="Times New Roman" panose="02020603050405020304" pitchFamily="18" charset="0"/>
              </a:rPr>
              <a:t> y </a:t>
            </a:r>
            <a:r>
              <a:rPr lang="es-ES" sz="1400" dirty="0" err="1">
                <a:latin typeface="Calibri" panose="020F0502020204030204" pitchFamily="34" charset="0"/>
                <a:ea typeface="Calibri" panose="020F0502020204030204" pitchFamily="34" charset="0"/>
                <a:cs typeface="Times New Roman" panose="02020603050405020304" pitchFamily="18" charset="0"/>
              </a:rPr>
              <a:t>Advanced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Translator</a:t>
            </a:r>
            <a:r>
              <a:rPr lang="es-ES" sz="1400" dirty="0">
                <a:latin typeface="Calibri" panose="020F0502020204030204" pitchFamily="34" charset="0"/>
                <a:ea typeface="Calibri" panose="020F0502020204030204" pitchFamily="34" charset="0"/>
                <a:cs typeface="Times New Roman" panose="02020603050405020304" pitchFamily="18" charset="0"/>
              </a:rPr>
              <a:t>. El examen de Professional </a:t>
            </a:r>
            <a:r>
              <a:rPr lang="es-ES" sz="1400" dirty="0" err="1">
                <a:latin typeface="Calibri" panose="020F0502020204030204" pitchFamily="34" charset="0"/>
                <a:ea typeface="Calibri" panose="020F0502020204030204" pitchFamily="34" charset="0"/>
                <a:cs typeface="Times New Roman" panose="02020603050405020304" pitchFamily="18" charset="0"/>
              </a:rPr>
              <a:t>Translator</a:t>
            </a:r>
            <a:r>
              <a:rPr lang="es-ES" sz="1400" dirty="0">
                <a:latin typeface="Calibri" panose="020F0502020204030204" pitchFamily="34" charset="0"/>
                <a:ea typeface="Calibri" panose="020F0502020204030204" pitchFamily="34" charset="0"/>
                <a:cs typeface="Times New Roman" panose="02020603050405020304" pitchFamily="18" charset="0"/>
              </a:rPr>
              <a:t> se puede realizar fuera de Australia y sin ser residente pero las tarifas son altísimas (puede costar 1.000 euros o más).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711200" y="2947871"/>
            <a:ext cx="7785100" cy="1808508"/>
          </a:xfrm>
          <a:prstGeom prst="rect">
            <a:avLst/>
          </a:prstGeom>
        </p:spPr>
        <p:txBody>
          <a:bodyPr wrap="square">
            <a:spAutoFit/>
          </a:bodyPr>
          <a:lstStyle/>
          <a:p>
            <a:pPr algn="just">
              <a:lnSpc>
                <a:spcPct val="107000"/>
              </a:lnSpc>
              <a:spcAft>
                <a:spcPts val="800"/>
              </a:spcAft>
            </a:pPr>
            <a:r>
              <a:rPr lang="es-ES" sz="1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Sudáfrica</a:t>
            </a:r>
            <a:endParaRPr lang="es-E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Asociación sudafricana de traductores -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South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African</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Translators</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Institute</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 (SATI)</a:t>
            </a:r>
            <a:r>
              <a:rPr lang="es-ES" sz="1400" dirty="0">
                <a:latin typeface="Calibri" panose="020F0502020204030204" pitchFamily="34" charset="0"/>
                <a:ea typeface="Calibri" panose="020F0502020204030204" pitchFamily="34" charset="0"/>
                <a:cs typeface="Times New Roman" panose="02020603050405020304" pitchFamily="18" charset="0"/>
              </a:rPr>
              <a:t>. Se ofrece para miembros de la asociación y existen exámenes de traducción y de traducción jurada (</a:t>
            </a:r>
            <a:r>
              <a:rPr lang="es-ES" sz="1400" dirty="0" err="1">
                <a:latin typeface="Calibri" panose="020F0502020204030204" pitchFamily="34" charset="0"/>
                <a:ea typeface="Calibri" panose="020F0502020204030204" pitchFamily="34" charset="0"/>
                <a:cs typeface="Times New Roman" panose="02020603050405020304" pitchFamily="18" charset="0"/>
              </a:rPr>
              <a:t>sworn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translation</a:t>
            </a:r>
            <a:r>
              <a:rPr lang="es-ES" sz="1400" dirty="0">
                <a:latin typeface="Calibri" panose="020F0502020204030204" pitchFamily="34" charset="0"/>
                <a:ea typeface="Calibri" panose="020F0502020204030204" pitchFamily="34" charset="0"/>
                <a:cs typeface="Times New Roman" panose="02020603050405020304" pitchFamily="18" charset="0"/>
              </a:rPr>
              <a:t>) (también venden una guía sobre traducción jurada). Sin embargo no está claro que sin vivir en Sudáfrica se pueda llegar a ser traductor jurado de Sudáfrica. Dicen: “</a:t>
            </a:r>
            <a:r>
              <a:rPr lang="es-ES" sz="1400" dirty="0" err="1">
                <a:latin typeface="Calibri" panose="020F0502020204030204" pitchFamily="34" charset="0"/>
                <a:ea typeface="Calibri" panose="020F0502020204030204" pitchFamily="34" charset="0"/>
                <a:cs typeface="Times New Roman" panose="02020603050405020304" pitchFamily="18" charset="0"/>
              </a:rPr>
              <a:t>Both</a:t>
            </a:r>
            <a:r>
              <a:rPr lang="es-ES" sz="1400" dirty="0">
                <a:latin typeface="Calibri" panose="020F0502020204030204" pitchFamily="34" charset="0"/>
                <a:ea typeface="Calibri" panose="020F0502020204030204" pitchFamily="34" charset="0"/>
                <a:cs typeface="Times New Roman" panose="02020603050405020304" pitchFamily="18" charset="0"/>
              </a:rPr>
              <a:t> South </a:t>
            </a:r>
            <a:r>
              <a:rPr lang="es-ES" sz="1400" dirty="0" err="1">
                <a:latin typeface="Calibri" panose="020F0502020204030204" pitchFamily="34" charset="0"/>
                <a:ea typeface="Calibri" panose="020F0502020204030204" pitchFamily="34" charset="0"/>
                <a:cs typeface="Times New Roman" panose="02020603050405020304" pitchFamily="18" charset="0"/>
              </a:rPr>
              <a:t>Africans</a:t>
            </a:r>
            <a:r>
              <a:rPr lang="es-ES" sz="1400" dirty="0">
                <a:latin typeface="Calibri" panose="020F0502020204030204" pitchFamily="34" charset="0"/>
                <a:ea typeface="Calibri" panose="020F0502020204030204" pitchFamily="34" charset="0"/>
                <a:cs typeface="Times New Roman" panose="02020603050405020304" pitchFamily="18" charset="0"/>
              </a:rPr>
              <a:t> and non-South </a:t>
            </a:r>
            <a:r>
              <a:rPr lang="es-ES" sz="1400" dirty="0" err="1">
                <a:latin typeface="Calibri" panose="020F0502020204030204" pitchFamily="34" charset="0"/>
                <a:ea typeface="Calibri" panose="020F0502020204030204" pitchFamily="34" charset="0"/>
                <a:cs typeface="Times New Roman" panose="02020603050405020304" pitchFamily="18" charset="0"/>
              </a:rPr>
              <a:t>Africans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may</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become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sworn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translators</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swearing</a:t>
            </a:r>
            <a:r>
              <a:rPr lang="es-ES" sz="1400" dirty="0">
                <a:latin typeface="Calibri" panose="020F0502020204030204" pitchFamily="34" charset="0"/>
                <a:ea typeface="Calibri" panose="020F0502020204030204" pitchFamily="34" charset="0"/>
                <a:cs typeface="Times New Roman" panose="02020603050405020304" pitchFamily="18" charset="0"/>
              </a:rPr>
              <a:t>-in </a:t>
            </a:r>
            <a:r>
              <a:rPr lang="es-ES" sz="1400" dirty="0" err="1">
                <a:latin typeface="Calibri" panose="020F0502020204030204" pitchFamily="34" charset="0"/>
                <a:ea typeface="Calibri" panose="020F0502020204030204" pitchFamily="34" charset="0"/>
                <a:cs typeface="Times New Roman" panose="02020603050405020304" pitchFamily="18" charset="0"/>
              </a:rPr>
              <a:t>ceremony</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must</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take</a:t>
            </a:r>
            <a:r>
              <a:rPr lang="es-ES" sz="1400" dirty="0">
                <a:latin typeface="Calibri" panose="020F0502020204030204" pitchFamily="34" charset="0"/>
                <a:ea typeface="Calibri" panose="020F0502020204030204" pitchFamily="34" charset="0"/>
                <a:cs typeface="Times New Roman" panose="02020603050405020304" pitchFamily="18" charset="0"/>
              </a:rPr>
              <a:t> place in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High </a:t>
            </a:r>
            <a:r>
              <a:rPr lang="es-ES" sz="1400" dirty="0" err="1">
                <a:latin typeface="Calibri" panose="020F0502020204030204" pitchFamily="34" charset="0"/>
                <a:ea typeface="Calibri" panose="020F0502020204030204" pitchFamily="34" charset="0"/>
                <a:cs typeface="Times New Roman" panose="02020603050405020304" pitchFamily="18" charset="0"/>
              </a:rPr>
              <a:t>Court</a:t>
            </a:r>
            <a:r>
              <a:rPr lang="es-ES" sz="1400" dirty="0">
                <a:latin typeface="Calibri" panose="020F0502020204030204" pitchFamily="34" charset="0"/>
                <a:ea typeface="Calibri" panose="020F0502020204030204" pitchFamily="34" charset="0"/>
                <a:cs typeface="Times New Roman" panose="02020603050405020304" pitchFamily="18" charset="0"/>
              </a:rPr>
              <a:t> in South </a:t>
            </a:r>
            <a:r>
              <a:rPr lang="es-ES" sz="1400" dirty="0" err="1">
                <a:latin typeface="Calibri" panose="020F0502020204030204" pitchFamily="34" charset="0"/>
                <a:ea typeface="Calibri" panose="020F0502020204030204" pitchFamily="34" charset="0"/>
                <a:cs typeface="Times New Roman" panose="02020603050405020304" pitchFamily="18" charset="0"/>
              </a:rPr>
              <a:t>Africa</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711200" y="5008973"/>
            <a:ext cx="7785100" cy="1116972"/>
          </a:xfrm>
          <a:prstGeom prst="rect">
            <a:avLst/>
          </a:prstGeom>
        </p:spPr>
        <p:txBody>
          <a:bodyPr wrap="square">
            <a:spAutoFit/>
          </a:bodyPr>
          <a:lstStyle/>
          <a:p>
            <a:pPr algn="just">
              <a:lnSpc>
                <a:spcPct val="107000"/>
              </a:lnSpc>
              <a:spcAft>
                <a:spcPts val="800"/>
              </a:spcAft>
            </a:pPr>
            <a:r>
              <a:rPr lang="es-ES" sz="1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Irlanda</a:t>
            </a:r>
            <a:endParaRPr lang="es-E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Irish Translators’ and Interpreters’ Association</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a:latin typeface="Calibri" panose="020F0502020204030204" pitchFamily="34" charset="0"/>
                <a:ea typeface="Calibri" panose="020F0502020204030204" pitchFamily="34" charset="0"/>
                <a:cs typeface="Times New Roman" panose="02020603050405020304" pitchFamily="18" charset="0"/>
              </a:rPr>
              <a:t>ITIA – MITIA. Disponen de un proceso de certificación como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Certified</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Translator</a:t>
            </a:r>
            <a:r>
              <a:rPr lang="es-ES" sz="1400" dirty="0">
                <a:latin typeface="Calibri" panose="020F0502020204030204" pitchFamily="34" charset="0"/>
                <a:ea typeface="Calibri" panose="020F0502020204030204" pitchFamily="34" charset="0"/>
                <a:cs typeface="Times New Roman" panose="02020603050405020304" pitchFamily="18" charset="0"/>
              </a:rPr>
              <a:t> y hay un examen. Para ser miembro de la asociación (Professional </a:t>
            </a:r>
            <a:r>
              <a:rPr lang="es-ES" sz="1400" dirty="0" err="1">
                <a:latin typeface="Calibri" panose="020F0502020204030204" pitchFamily="34" charset="0"/>
                <a:ea typeface="Calibri" panose="020F0502020204030204" pitchFamily="34" charset="0"/>
                <a:cs typeface="Times New Roman" panose="02020603050405020304" pitchFamily="18" charset="0"/>
              </a:rPr>
              <a:t>Member</a:t>
            </a:r>
            <a:r>
              <a:rPr lang="es-ES" sz="1400" dirty="0">
                <a:latin typeface="Calibri" panose="020F0502020204030204" pitchFamily="34" charset="0"/>
                <a:ea typeface="Calibri" panose="020F0502020204030204" pitchFamily="34" charset="0"/>
                <a:cs typeface="Times New Roman" panose="02020603050405020304" pitchFamily="18" charset="0"/>
              </a:rPr>
              <a:t>) también hay que aprobar un examen.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redondeado 9"/>
          <p:cNvSpPr/>
          <p:nvPr/>
        </p:nvSpPr>
        <p:spPr>
          <a:xfrm>
            <a:off x="711200" y="5254898"/>
            <a:ext cx="7785100" cy="87104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9580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3548898" y="2649163"/>
            <a:ext cx="278814" cy="278131"/>
          </a:xfrm>
          <a:prstGeom prst="roundRect">
            <a:avLst/>
          </a:prstGeom>
          <a:solidFill>
            <a:srgbClr val="A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276210" y="402552"/>
            <a:ext cx="4007379" cy="388696"/>
          </a:xfrm>
          <a:prstGeom prst="rect">
            <a:avLst/>
          </a:prstGeom>
        </p:spPr>
        <p:txBody>
          <a:bodyPr wrap="none">
            <a:spAutoFit/>
          </a:bodyPr>
          <a:lstStyle/>
          <a:p>
            <a:pPr>
              <a:lnSpc>
                <a:spcPct val="107000"/>
              </a:lnSpc>
              <a:spcAft>
                <a:spcPts val="800"/>
              </a:spcAft>
            </a:pPr>
            <a:r>
              <a:rPr lang="es-ES"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9.2.- Otras certificaciones profesionales:</a:t>
            </a:r>
            <a:endParaRPr lang="es-ES"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889000" y="921710"/>
            <a:ext cx="7607300" cy="1450077"/>
          </a:xfrm>
          <a:prstGeom prst="rect">
            <a:avLst/>
          </a:prstGeom>
        </p:spPr>
        <p:txBody>
          <a:bodyPr wrap="square">
            <a:spAutoFit/>
          </a:bodyPr>
          <a:lstStyle/>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Certified</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localisation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professional</a:t>
            </a:r>
            <a:r>
              <a:rPr lang="es-ES" sz="1400" dirty="0">
                <a:latin typeface="Calibri" panose="020F0502020204030204" pitchFamily="34" charset="0"/>
                <a:ea typeface="Calibri" panose="020F0502020204030204" pitchFamily="34" charset="0"/>
                <a:cs typeface="Times New Roman" panose="02020603050405020304" pitchFamily="18" charset="0"/>
              </a:rPr>
              <a:t>. Es una certificación que ofrece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TILP</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The</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Institute</a:t>
            </a:r>
            <a:r>
              <a:rPr lang="es-ES" sz="1400" dirty="0">
                <a:latin typeface="Calibri" panose="020F0502020204030204" pitchFamily="34" charset="0"/>
                <a:ea typeface="Calibri" panose="020F0502020204030204" pitchFamily="34" charset="0"/>
                <a:cs typeface="Times New Roman" panose="02020603050405020304" pitchFamily="18" charset="0"/>
              </a:rPr>
              <a:t> of </a:t>
            </a:r>
            <a:r>
              <a:rPr lang="es-ES" sz="1400" dirty="0" err="1">
                <a:latin typeface="Calibri" panose="020F0502020204030204" pitchFamily="34" charset="0"/>
                <a:ea typeface="Calibri" panose="020F0502020204030204" pitchFamily="34" charset="0"/>
                <a:cs typeface="Times New Roman" panose="02020603050405020304" pitchFamily="18" charset="0"/>
              </a:rPr>
              <a:t>Localisation</a:t>
            </a: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Professionals</a:t>
            </a:r>
            <a:r>
              <a:rPr lang="es-ES" sz="1400" dirty="0">
                <a:latin typeface="Calibri" panose="020F0502020204030204" pitchFamily="34" charset="0"/>
                <a:ea typeface="Calibri" panose="020F0502020204030204" pitchFamily="34" charset="0"/>
                <a:cs typeface="Times New Roman" panose="02020603050405020304" pitchFamily="18" charset="0"/>
              </a:rPr>
              <a:t>). Más información: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http://www.tilponline.net/Default.aspx?pageId=984459</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dirty="0" err="1">
                <a:latin typeface="Calibri" panose="020F0502020204030204" pitchFamily="34" charset="0"/>
                <a:ea typeface="Calibri" panose="020F0502020204030204" pitchFamily="34" charset="0"/>
                <a:cs typeface="Times New Roman" panose="02020603050405020304" pitchFamily="18" charset="0"/>
              </a:rPr>
              <a:t>Trados</a:t>
            </a:r>
            <a:r>
              <a:rPr lang="es-ES" sz="1400" dirty="0">
                <a:latin typeface="Calibri" panose="020F0502020204030204" pitchFamily="34" charset="0"/>
                <a:ea typeface="Calibri" panose="020F0502020204030204" pitchFamily="34" charset="0"/>
                <a:cs typeface="Times New Roman" panose="02020603050405020304" pitchFamily="18" charset="0"/>
              </a:rPr>
              <a:t>. Se ofrece en múltiples centros la certificación de </a:t>
            </a:r>
            <a:r>
              <a:rPr lang="es-ES" sz="1400" dirty="0" err="1">
                <a:latin typeface="Calibri" panose="020F0502020204030204" pitchFamily="34" charset="0"/>
                <a:ea typeface="Calibri" panose="020F0502020204030204" pitchFamily="34" charset="0"/>
                <a:cs typeface="Times New Roman" panose="02020603050405020304" pitchFamily="18" charset="0"/>
              </a:rPr>
              <a:t>Trados</a:t>
            </a:r>
            <a:r>
              <a:rPr lang="es-ES" sz="1400" dirty="0">
                <a:latin typeface="Calibri" panose="020F0502020204030204" pitchFamily="34" charset="0"/>
                <a:ea typeface="Calibri" panose="020F0502020204030204" pitchFamily="34" charset="0"/>
                <a:cs typeface="Times New Roman" panose="02020603050405020304" pitchFamily="18" charset="0"/>
              </a:rPr>
              <a:t>. Más información: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http://www.sdl.com/services/education-certification/certification-product/sdl-trados-certification/</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Otros programas CAT: Deja </a:t>
            </a:r>
            <a:r>
              <a:rPr lang="es-ES" sz="1400" dirty="0" err="1">
                <a:latin typeface="Calibri" panose="020F0502020204030204" pitchFamily="34" charset="0"/>
                <a:ea typeface="Calibri" panose="020F0502020204030204" pitchFamily="34" charset="0"/>
                <a:cs typeface="Times New Roman" panose="02020603050405020304" pitchFamily="18" charset="0"/>
              </a:rPr>
              <a:t>Vu</a:t>
            </a:r>
            <a:r>
              <a:rPr lang="es-ES" sz="1400" dirty="0">
                <a:latin typeface="Calibri" panose="020F0502020204030204" pitchFamily="34" charset="0"/>
                <a:ea typeface="Calibri" panose="020F0502020204030204" pitchFamily="34" charset="0"/>
                <a:cs typeface="Times New Roman" panose="02020603050405020304" pitchFamily="18" charset="0"/>
              </a:rPr>
              <a:t>, etc. También disponen de sus propios cursos.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de flecha 4"/>
          <p:cNvCxnSpPr/>
          <p:nvPr/>
        </p:nvCxnSpPr>
        <p:spPr>
          <a:xfrm>
            <a:off x="660400" y="791248"/>
            <a:ext cx="228600" cy="279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685800" y="1367348"/>
            <a:ext cx="228600" cy="279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685800" y="1921548"/>
            <a:ext cx="228600" cy="279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3485398" y="2598250"/>
            <a:ext cx="1462003" cy="388696"/>
          </a:xfrm>
          <a:prstGeom prst="rect">
            <a:avLst/>
          </a:prstGeom>
        </p:spPr>
        <p:txBody>
          <a:bodyPr wrap="none">
            <a:spAutoFit/>
          </a:bodyPr>
          <a:lstStyle/>
          <a:p>
            <a:pPr>
              <a:lnSpc>
                <a:spcPct val="107000"/>
              </a:lnSpc>
              <a:spcAft>
                <a:spcPts val="800"/>
              </a:spcAft>
            </a:pPr>
            <a:r>
              <a:rPr lang="es-ES" b="1" u="sng" dirty="0">
                <a:latin typeface="Calibri" panose="020F0502020204030204" pitchFamily="34" charset="0"/>
                <a:ea typeface="Calibri" panose="020F0502020204030204" pitchFamily="34" charset="0"/>
                <a:cs typeface="Times New Roman" panose="02020603050405020304" pitchFamily="18" charset="0"/>
              </a:rPr>
              <a:t>10.- Lecturas: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311150" y="3173957"/>
            <a:ext cx="8280400" cy="2679901"/>
          </a:xfrm>
          <a:prstGeom prst="rect">
            <a:avLst/>
          </a:prstGeom>
        </p:spPr>
        <p:txBody>
          <a:bodyPr wrap="square">
            <a:spAutoFit/>
          </a:bodyPr>
          <a:lstStyle/>
          <a:p>
            <a:pPr algn="just">
              <a:lnSpc>
                <a:spcPct val="107000"/>
              </a:lnSpc>
              <a:spcAft>
                <a:spcPts val="800"/>
              </a:spcAft>
            </a:pPr>
            <a:r>
              <a:rPr lang="es-ES" sz="1400" b="1" u="sng" dirty="0">
                <a:latin typeface="Calibri" panose="020F0502020204030204" pitchFamily="34" charset="0"/>
                <a:ea typeface="Calibri" panose="020F0502020204030204" pitchFamily="34" charset="0"/>
                <a:cs typeface="Times New Roman" panose="02020603050405020304" pitchFamily="18" charset="0"/>
              </a:rPr>
              <a:t>Llegamos al final del curso y se recomiendan, en este caso, tres lecturas que son de interés – sobre todo – para los alumnos que vayan a iniciarse en la traducción </a:t>
            </a:r>
            <a:r>
              <a:rPr lang="es-ES" sz="1400" b="1" u="sng" dirty="0" err="1">
                <a:latin typeface="Calibri" panose="020F0502020204030204" pitchFamily="34" charset="0"/>
                <a:ea typeface="Calibri" panose="020F0502020204030204" pitchFamily="34" charset="0"/>
                <a:cs typeface="Times New Roman" panose="02020603050405020304" pitchFamily="18" charset="0"/>
              </a:rPr>
              <a:t>freelance</a:t>
            </a:r>
            <a:r>
              <a:rPr lang="es-ES" sz="1400" b="1" u="sng" dirty="0">
                <a:latin typeface="Calibri" panose="020F0502020204030204" pitchFamily="34" charset="0"/>
                <a:ea typeface="Calibri" panose="020F0502020204030204" pitchFamily="34" charset="0"/>
                <a:cs typeface="Times New Roman" panose="02020603050405020304" pitchFamily="18" charset="0"/>
              </a:rPr>
              <a:t>:</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Cómo conseguir clientes sin gastar un duro</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Cómo empezar un negocio de traducción sin dinero</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 </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Ser </a:t>
            </a:r>
            <a:r>
              <a:rPr lang="es-ES" sz="1400"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freelance</a:t>
            </a:r>
            <a:r>
              <a:rPr lang="es-E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 es ser libre</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Las tres lecturas forman parte del curso inicial de introducción al mercado de la traducción que se realizó en el blog de </a:t>
            </a:r>
            <a:r>
              <a:rPr lang="es-ES" sz="1400" dirty="0" err="1">
                <a:latin typeface="Calibri" panose="020F0502020204030204" pitchFamily="34" charset="0"/>
                <a:ea typeface="Calibri" panose="020F0502020204030204" pitchFamily="34" charset="0"/>
                <a:cs typeface="Times New Roman" panose="02020603050405020304" pitchFamily="18" charset="0"/>
              </a:rPr>
              <a:t>Leon</a:t>
            </a:r>
            <a:r>
              <a:rPr lang="es-ES" sz="1400" dirty="0">
                <a:latin typeface="Calibri" panose="020F0502020204030204" pitchFamily="34" charset="0"/>
                <a:ea typeface="Calibri" panose="020F0502020204030204" pitchFamily="34" charset="0"/>
                <a:cs typeface="Times New Roman" panose="02020603050405020304" pitchFamily="18" charset="0"/>
              </a:rPr>
              <a:t> Hunter en 2012 y que, con muchas modificaciones, ha constituido la base de este curso que termina aquí.</a:t>
            </a:r>
          </a:p>
          <a:p>
            <a:pPr algn="just">
              <a:lnSpc>
                <a:spcPct val="107000"/>
              </a:lnSpc>
              <a:spcAft>
                <a:spcPts val="800"/>
              </a:spcAft>
            </a:pPr>
            <a:r>
              <a:rPr lang="es-ES" sz="1400" dirty="0">
                <a:latin typeface="Calibri" panose="020F0502020204030204" pitchFamily="34" charset="0"/>
                <a:ea typeface="Calibri" panose="020F0502020204030204" pitchFamily="34" charset="0"/>
                <a:cs typeface="Times New Roman" panose="02020603050405020304" pitchFamily="18" charset="0"/>
              </a:rPr>
              <a:t>A continuación podéis realizar el test de autoevaluación de los contenidos de esta lección.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311150" y="3102648"/>
            <a:ext cx="8439150" cy="2751210"/>
          </a:xfrm>
          <a:prstGeom prst="rect">
            <a:avLst/>
          </a:prstGeom>
          <a:noFill/>
          <a:ln>
            <a:solidFill>
              <a:srgbClr val="AF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8"/>
          <a:stretch>
            <a:fillRect/>
          </a:stretch>
        </p:blipFill>
        <p:spPr>
          <a:xfrm>
            <a:off x="3242816" y="6137141"/>
            <a:ext cx="1947165" cy="413675"/>
          </a:xfrm>
          <a:prstGeom prst="rect">
            <a:avLst/>
          </a:prstGeom>
        </p:spPr>
      </p:pic>
    </p:spTree>
    <p:extLst>
      <p:ext uri="{BB962C8B-B14F-4D97-AF65-F5344CB8AC3E}">
        <p14:creationId xmlns:p14="http://schemas.microsoft.com/office/powerpoint/2010/main" val="337390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p:cNvSpPr/>
          <p:nvPr/>
        </p:nvSpPr>
        <p:spPr>
          <a:xfrm>
            <a:off x="512203" y="6324567"/>
            <a:ext cx="186979" cy="177755"/>
          </a:xfrm>
          <a:prstGeom prst="roundRect">
            <a:avLst/>
          </a:prstGeom>
          <a:solidFill>
            <a:srgbClr val="A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461403" y="5356336"/>
            <a:ext cx="186979" cy="17775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459132" y="5011858"/>
            <a:ext cx="186979" cy="1777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459132" y="4349817"/>
            <a:ext cx="186979" cy="177755"/>
          </a:xfrm>
          <a:prstGeom prst="roundRect">
            <a:avLst/>
          </a:prstGeom>
          <a:solidFill>
            <a:srgbClr val="78D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64631" y="4019639"/>
            <a:ext cx="186979" cy="17775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59132" y="3686264"/>
            <a:ext cx="186979" cy="17775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462292" y="3352889"/>
            <a:ext cx="186979" cy="177755"/>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459133" y="3044892"/>
            <a:ext cx="186979" cy="17775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redondeado 4"/>
          <p:cNvSpPr/>
          <p:nvPr/>
        </p:nvSpPr>
        <p:spPr>
          <a:xfrm>
            <a:off x="459133" y="1374820"/>
            <a:ext cx="186979" cy="17775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redondeado 3"/>
          <p:cNvSpPr/>
          <p:nvPr/>
        </p:nvSpPr>
        <p:spPr>
          <a:xfrm>
            <a:off x="459133" y="1041445"/>
            <a:ext cx="186979" cy="17775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948617" y="259633"/>
            <a:ext cx="902811" cy="388696"/>
          </a:xfrm>
          <a:prstGeom prst="rect">
            <a:avLst/>
          </a:prstGeom>
        </p:spPr>
        <p:txBody>
          <a:bodyPr wrap="non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ÍNDICE: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25002" y="648329"/>
            <a:ext cx="5950039" cy="5985613"/>
          </a:xfrm>
          <a:prstGeom prst="rect">
            <a:avLst/>
          </a:prstGeom>
        </p:spPr>
        <p:txBody>
          <a:bodyPr wrap="square">
            <a:spAutoFit/>
          </a:bodyPr>
          <a:lstStyle/>
          <a:p>
            <a:pPr>
              <a:lnSpc>
                <a:spcPct val="107000"/>
              </a:lnSpc>
              <a:spcAft>
                <a:spcPts val="800"/>
              </a:spcAft>
            </a:pPr>
            <a:r>
              <a:rPr lang="es-ES" sz="1400" b="1" dirty="0" smtClean="0">
                <a:effectLst/>
                <a:latin typeface="+mj-lt"/>
                <a:ea typeface="Calibri" panose="020F0502020204030204" pitchFamily="34" charset="0"/>
                <a:cs typeface="Times New Roman" panose="02020603050405020304" pitchFamily="18" charset="0"/>
              </a:rPr>
              <a:t>INTRODUCCIÓN</a:t>
            </a:r>
            <a:endParaRPr lang="es-ES" sz="14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1.- Tipos de perfiles de traductor y tipos de clientes de estos perfiles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2.- Perfil traductor de agencias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2.2.- Ventajas: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2.3.- Inconvenientes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2.4.- Subtipos de perfil</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2.5.- ¿Son infelices los traductores que trabajan para agencias?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3.- La diferencia entre el </a:t>
            </a:r>
            <a:r>
              <a:rPr lang="es-ES" sz="1400" dirty="0" err="1" smtClean="0">
                <a:effectLst/>
                <a:latin typeface="+mj-lt"/>
                <a:ea typeface="Calibri" panose="020F0502020204030204" pitchFamily="34" charset="0"/>
                <a:cs typeface="Times New Roman" panose="02020603050405020304" pitchFamily="18" charset="0"/>
              </a:rPr>
              <a:t>feedback</a:t>
            </a:r>
            <a:r>
              <a:rPr lang="es-ES" sz="1400" dirty="0" smtClean="0">
                <a:effectLst/>
                <a:latin typeface="+mj-lt"/>
                <a:ea typeface="Calibri" panose="020F0502020204030204" pitchFamily="34" charset="0"/>
                <a:cs typeface="Times New Roman" panose="02020603050405020304" pitchFamily="18" charset="0"/>
              </a:rPr>
              <a:t> que dan los clientes directos y las agencias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4.- Perfil de traductor con mayoría de clientes directos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5.- Cuadro de ventajas e inconvenientes de agencias y clientes directos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6.- Tipos de clientes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7.- ¿Cómo sé si los clientes son de fiar o no?</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7.1.- Agencias de recobros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8.- Asociaciones y colectivos de traductores: enlaces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9.- Certificaciones para traductores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9.1.- ¿Qué certificaciones existen?</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9.2.- Otras certificaciones profesionales</a:t>
            </a:r>
          </a:p>
          <a:p>
            <a:pPr>
              <a:lnSpc>
                <a:spcPct val="107000"/>
              </a:lnSpc>
              <a:spcAft>
                <a:spcPts val="800"/>
              </a:spcAft>
            </a:pPr>
            <a:r>
              <a:rPr lang="es-ES" sz="1400" dirty="0" smtClean="0">
                <a:effectLst/>
                <a:latin typeface="+mj-lt"/>
                <a:ea typeface="Calibri" panose="020F0502020204030204" pitchFamily="34" charset="0"/>
                <a:cs typeface="Times New Roman" panose="02020603050405020304" pitchFamily="18" charset="0"/>
              </a:rPr>
              <a:t>10.- Lecturas</a:t>
            </a:r>
            <a:endParaRPr lang="es-ES" sz="1400" dirty="0">
              <a:effectLst/>
              <a:latin typeface="+mj-lt"/>
              <a:ea typeface="Calibri" panose="020F0502020204030204" pitchFamily="34" charset="0"/>
              <a:cs typeface="Times New Roman" panose="02020603050405020304" pitchFamily="18" charset="0"/>
            </a:endParaRPr>
          </a:p>
        </p:txBody>
      </p:sp>
      <p:sp>
        <p:nvSpPr>
          <p:cNvPr id="14" name="Rectángulo redondeado 13"/>
          <p:cNvSpPr/>
          <p:nvPr/>
        </p:nvSpPr>
        <p:spPr>
          <a:xfrm>
            <a:off x="5544729" y="364390"/>
            <a:ext cx="186979" cy="177755"/>
          </a:xfrm>
          <a:prstGeom prst="roundRect">
            <a:avLst/>
          </a:prstGeom>
          <a:solidFill>
            <a:srgbClr val="A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5351142" y="364391"/>
            <a:ext cx="186979" cy="17775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5157555" y="364392"/>
            <a:ext cx="186979" cy="1777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redondeado 16"/>
          <p:cNvSpPr/>
          <p:nvPr/>
        </p:nvSpPr>
        <p:spPr>
          <a:xfrm>
            <a:off x="4963968" y="364392"/>
            <a:ext cx="186979" cy="177755"/>
          </a:xfrm>
          <a:prstGeom prst="roundRect">
            <a:avLst/>
          </a:prstGeom>
          <a:solidFill>
            <a:srgbClr val="78D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17"/>
          <p:cNvSpPr/>
          <p:nvPr/>
        </p:nvSpPr>
        <p:spPr>
          <a:xfrm>
            <a:off x="4773277" y="364393"/>
            <a:ext cx="186979" cy="17775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redondeado 18"/>
          <p:cNvSpPr/>
          <p:nvPr/>
        </p:nvSpPr>
        <p:spPr>
          <a:xfrm>
            <a:off x="4579690" y="364393"/>
            <a:ext cx="186979" cy="17775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redondeado 19"/>
          <p:cNvSpPr/>
          <p:nvPr/>
        </p:nvSpPr>
        <p:spPr>
          <a:xfrm>
            <a:off x="4385181" y="365309"/>
            <a:ext cx="186979" cy="177755"/>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p:cNvSpPr/>
          <p:nvPr/>
        </p:nvSpPr>
        <p:spPr>
          <a:xfrm>
            <a:off x="4190559" y="365309"/>
            <a:ext cx="186979" cy="17775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redondeado 21"/>
          <p:cNvSpPr/>
          <p:nvPr/>
        </p:nvSpPr>
        <p:spPr>
          <a:xfrm>
            <a:off x="3996972" y="365813"/>
            <a:ext cx="186979" cy="17775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2"/>
          <p:cNvSpPr/>
          <p:nvPr/>
        </p:nvSpPr>
        <p:spPr>
          <a:xfrm>
            <a:off x="3802350" y="364391"/>
            <a:ext cx="186979" cy="17775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Imagen 23"/>
          <p:cNvPicPr>
            <a:picLocks noChangeAspect="1"/>
          </p:cNvPicPr>
          <p:nvPr/>
        </p:nvPicPr>
        <p:blipFill>
          <a:blip r:embed="rId2"/>
          <a:stretch>
            <a:fillRect/>
          </a:stretch>
        </p:blipFill>
        <p:spPr>
          <a:xfrm>
            <a:off x="6844248" y="335307"/>
            <a:ext cx="1947165" cy="413675"/>
          </a:xfrm>
          <a:prstGeom prst="rect">
            <a:avLst/>
          </a:prstGeom>
        </p:spPr>
      </p:pic>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002" y="5624733"/>
            <a:ext cx="983583" cy="764799"/>
          </a:xfrm>
          <a:prstGeom prst="rect">
            <a:avLst/>
          </a:prstGeom>
        </p:spPr>
      </p:pic>
    </p:spTree>
    <p:extLst>
      <p:ext uri="{BB962C8B-B14F-4D97-AF65-F5344CB8AC3E}">
        <p14:creationId xmlns:p14="http://schemas.microsoft.com/office/powerpoint/2010/main" val="201658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741714" y="2374619"/>
            <a:ext cx="5544457" cy="22497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3067021" y="1950575"/>
            <a:ext cx="2553584" cy="532903"/>
          </a:xfrm>
          <a:prstGeom prst="rect">
            <a:avLst/>
          </a:prstGeom>
        </p:spPr>
        <p:txBody>
          <a:bodyPr wrap="none">
            <a:spAutoFit/>
          </a:bodyPr>
          <a:lstStyle/>
          <a:p>
            <a:pPr>
              <a:lnSpc>
                <a:spcPct val="107000"/>
              </a:lnSpc>
              <a:spcAft>
                <a:spcPts val="800"/>
              </a:spcAft>
            </a:pPr>
            <a:r>
              <a:rPr lang="es-ES" sz="2800" b="1" dirty="0" smtClean="0">
                <a:effectLst/>
                <a:latin typeface="Calibri" panose="020F0502020204030204" pitchFamily="34" charset="0"/>
                <a:ea typeface="Calibri" panose="020F0502020204030204" pitchFamily="34" charset="0"/>
                <a:cs typeface="Times New Roman" panose="02020603050405020304" pitchFamily="18" charset="0"/>
              </a:rPr>
              <a:t>INTRODUCCIÓN</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213428" y="2766831"/>
            <a:ext cx="4572000" cy="1574149"/>
          </a:xfrm>
          <a:prstGeom prst="rect">
            <a:avLst/>
          </a:prstGeom>
        </p:spPr>
        <p:txBody>
          <a:bodyPr>
            <a:spAutoFit/>
          </a:bodyPr>
          <a:lstStyle/>
          <a:p>
            <a:pPr algn="just">
              <a:lnSpc>
                <a:spcPct val="107000"/>
              </a:lnSpc>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En esta lección seguiremos hablando de aspectos introductorios del mercado de la traducción como son los tipos de clientes, la adquisición de los primeros clientes, las asociaciones profesionales y las certificaciones.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6844248" y="335307"/>
            <a:ext cx="1947165" cy="413675"/>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88" y="335307"/>
            <a:ext cx="983583" cy="764799"/>
          </a:xfrm>
          <a:prstGeom prst="rect">
            <a:avLst/>
          </a:prstGeom>
        </p:spPr>
      </p:pic>
    </p:spTree>
    <p:extLst>
      <p:ext uri="{BB962C8B-B14F-4D97-AF65-F5344CB8AC3E}">
        <p14:creationId xmlns:p14="http://schemas.microsoft.com/office/powerpoint/2010/main" val="48174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dondear rectángulo de esquina del mismo lado 10"/>
          <p:cNvSpPr/>
          <p:nvPr/>
        </p:nvSpPr>
        <p:spPr>
          <a:xfrm>
            <a:off x="772732" y="5030914"/>
            <a:ext cx="7559899" cy="893370"/>
          </a:xfrm>
          <a:prstGeom prst="round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248943" y="1639631"/>
            <a:ext cx="278814" cy="2781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2990028" y="4642218"/>
            <a:ext cx="278814" cy="27813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248943" y="1593135"/>
            <a:ext cx="6749143" cy="388696"/>
          </a:xfrm>
          <a:prstGeom prst="rect">
            <a:avLst/>
          </a:prstGeom>
        </p:spPr>
        <p:txBody>
          <a:bodyPr wrap="squar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1.- Tipos de perfiles de traductor y tipos de clientes de estos perfiles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886189" y="2203820"/>
            <a:ext cx="7328078" cy="1577996"/>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Sin duda es un tema muy tratado en muchos blogs de traducción pero rara vez se trata como se va a tratar en esta lección.</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el escenario que se plantea en gran parte de los escritos que leo parece ser como si hubiera una elección o un derecho a elegir entre un cliente y otro y realmente no es así. Cada tipo de cliente y la adquisición del mismo plantea un esfuerzo diferente de comercialización y conlleva unas ventajas y unas desventajas.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dondear rectángulo de esquina diagonal 5"/>
          <p:cNvSpPr/>
          <p:nvPr/>
        </p:nvSpPr>
        <p:spPr>
          <a:xfrm>
            <a:off x="772732" y="2203820"/>
            <a:ext cx="7701567" cy="1577996"/>
          </a:xfrm>
          <a:prstGeom prst="round2Diag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2990028" y="4586936"/>
            <a:ext cx="3163943" cy="388696"/>
          </a:xfrm>
          <a:prstGeom prst="rect">
            <a:avLst/>
          </a:prstGeom>
        </p:spPr>
        <p:txBody>
          <a:bodyPr wrap="none">
            <a:spAutoFit/>
          </a:bodyPr>
          <a:lstStyle/>
          <a:p>
            <a:pPr>
              <a:lnSpc>
                <a:spcPct val="107000"/>
              </a:lnSpc>
              <a:spcAft>
                <a:spcPts val="800"/>
              </a:spcAft>
            </a:pPr>
            <a:r>
              <a:rPr lang="es-ES" b="1" u="sng" dirty="0" smtClean="0">
                <a:effectLst/>
                <a:latin typeface="Calibri" panose="020F0502020204030204" pitchFamily="34" charset="0"/>
                <a:ea typeface="Calibri" panose="020F0502020204030204" pitchFamily="34" charset="0"/>
                <a:cs typeface="Times New Roman" panose="02020603050405020304" pitchFamily="18" charset="0"/>
              </a:rPr>
              <a:t>2.- Perfil traductor de agencias: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886190" y="5249974"/>
            <a:ext cx="7328078" cy="553357"/>
          </a:xfrm>
          <a:prstGeom prst="rect">
            <a:avLst/>
          </a:prstGeom>
        </p:spPr>
        <p:txBody>
          <a:bodyPr wrap="square">
            <a:spAutoFit/>
          </a:bodyPr>
          <a:lstStyle/>
          <a:p>
            <a:pPr algn="just">
              <a:lnSpc>
                <a:spcPct val="107000"/>
              </a:lnSpc>
              <a:spcAft>
                <a:spcPts val="800"/>
              </a:spcAft>
            </a:pPr>
            <a:r>
              <a:rPr lang="es-E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 perfil de traductor para agencias de traducción es un perfil con unas características concretas que son diferentes de otros traductores.</a:t>
            </a:r>
            <a:endPar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60" y="204694"/>
            <a:ext cx="983583" cy="764799"/>
          </a:xfrm>
          <a:prstGeom prst="rect">
            <a:avLst/>
          </a:prstGeom>
        </p:spPr>
      </p:pic>
      <p:pic>
        <p:nvPicPr>
          <p:cNvPr id="13" name="Imagen 12"/>
          <p:cNvPicPr>
            <a:picLocks noChangeAspect="1"/>
          </p:cNvPicPr>
          <p:nvPr/>
        </p:nvPicPr>
        <p:blipFill>
          <a:blip r:embed="rId3"/>
          <a:stretch>
            <a:fillRect/>
          </a:stretch>
        </p:blipFill>
        <p:spPr>
          <a:xfrm>
            <a:off x="6844248" y="335307"/>
            <a:ext cx="1947165" cy="413675"/>
          </a:xfrm>
          <a:prstGeom prst="rect">
            <a:avLst/>
          </a:prstGeom>
        </p:spPr>
      </p:pic>
    </p:spTree>
    <p:extLst>
      <p:ext uri="{BB962C8B-B14F-4D97-AF65-F5344CB8AC3E}">
        <p14:creationId xmlns:p14="http://schemas.microsoft.com/office/powerpoint/2010/main" val="107731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476495" y="5240351"/>
            <a:ext cx="8538712" cy="7838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476514" y="4900037"/>
            <a:ext cx="8538693" cy="3126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476514" y="4329210"/>
            <a:ext cx="8538693" cy="5431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476515" y="3428437"/>
            <a:ext cx="8538693" cy="8731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476515" y="1875260"/>
            <a:ext cx="8538693" cy="15247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476495" y="1405260"/>
            <a:ext cx="2003241" cy="470000"/>
          </a:xfrm>
          <a:prstGeom prst="rect">
            <a:avLst/>
          </a:prstGeom>
        </p:spPr>
        <p:txBody>
          <a:bodyPr wrap="none">
            <a:spAutoFit/>
          </a:bodyPr>
          <a:lstStyle/>
          <a:p>
            <a:pPr>
              <a:lnSpc>
                <a:spcPct val="107000"/>
              </a:lnSpc>
              <a:spcAft>
                <a:spcPts val="800"/>
              </a:spcAft>
            </a:pPr>
            <a:r>
              <a:rPr lang="es-ES" sz="2400" b="1" u="sng" dirty="0" smtClean="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2.2.- Ventajas:</a:t>
            </a:r>
            <a:endParaRPr lang="es-ES" sz="24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476515" y="1875260"/>
            <a:ext cx="8538693" cy="1900905"/>
          </a:xfrm>
          <a:prstGeom prst="rect">
            <a:avLst/>
          </a:prstGeom>
        </p:spPr>
        <p:txBody>
          <a:bodyPr wrap="square">
            <a:spAutoFit/>
          </a:bodyPr>
          <a:lstStyle/>
          <a:p>
            <a:pPr algn="just">
              <a:lnSpc>
                <a:spcPct val="107000"/>
              </a:lnSpc>
              <a:spcAft>
                <a:spcPts val="800"/>
              </a:spcAft>
            </a:pPr>
            <a:r>
              <a:rPr lang="es-ES" sz="1400" b="1" dirty="0" smtClean="0">
                <a:effectLst/>
                <a:latin typeface="+mj-lt"/>
                <a:ea typeface="Calibri" panose="020F0502020204030204" pitchFamily="34" charset="0"/>
                <a:cs typeface="Times New Roman" panose="02020603050405020304" pitchFamily="18" charset="0"/>
              </a:rPr>
              <a:t>REALIZA UN MENOR ESFUERZO DE MARKETING Y/O BRANDING.</a:t>
            </a:r>
            <a:r>
              <a:rPr lang="es-ES" sz="1400" dirty="0" smtClean="0">
                <a:effectLst/>
                <a:latin typeface="+mj-lt"/>
                <a:ea typeface="Calibri" panose="020F0502020204030204" pitchFamily="34" charset="0"/>
                <a:cs typeface="Times New Roman" panose="02020603050405020304" pitchFamily="18" charset="0"/>
              </a:rPr>
              <a:t> Un traductor que trabaja para agencias exclusivamente o casi exclusivamente (que supongan un 80% o más de su facturación) no necesita realizar grandes gastos en marketing. Su trabajo de marketing será de cara a las agencias con el envío de currículos, rellenando formularios de colaboradores, rellenando las fichas en páginas de traductores, etc.</a:t>
            </a:r>
          </a:p>
          <a:p>
            <a:pPr algn="just">
              <a:lnSpc>
                <a:spcPct val="107000"/>
              </a:lnSpc>
              <a:spcAft>
                <a:spcPts val="800"/>
              </a:spcAft>
            </a:pPr>
            <a:r>
              <a:rPr lang="es-ES" sz="1400" dirty="0" smtClean="0">
                <a:latin typeface="+mj-lt"/>
              </a:rPr>
              <a:t>No </a:t>
            </a:r>
            <a:r>
              <a:rPr lang="es-ES" sz="1400" dirty="0">
                <a:latin typeface="+mj-lt"/>
              </a:rPr>
              <a:t>necesita tener un blog, ni una fuerte presencia en redes sociales y puede que ni siquiera tenga su propia página web.</a:t>
            </a:r>
          </a:p>
          <a:p>
            <a:pPr algn="just">
              <a:lnSpc>
                <a:spcPct val="107000"/>
              </a:lnSpc>
              <a:spcAft>
                <a:spcPts val="80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76516" y="3428437"/>
            <a:ext cx="8538692" cy="783869"/>
          </a:xfrm>
          <a:prstGeom prst="rect">
            <a:avLst/>
          </a:prstGeom>
        </p:spPr>
        <p:txBody>
          <a:bodyPr wrap="square">
            <a:spAutoFit/>
          </a:bodyPr>
          <a:lstStyle/>
          <a:p>
            <a:pPr algn="just">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NO NECESITA REALIZAR CAMPAÑAS DE PAGO:</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por ejemplo, tener un presupuesto de anuncios mensual, tener anuncios en guías y directorios, contratar a una agencia de marketing y/o redes sociales para la realización de campañas en medios, etc.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476514" y="4329210"/>
            <a:ext cx="8538693" cy="553357"/>
          </a:xfrm>
          <a:prstGeom prst="rect">
            <a:avLst/>
          </a:prstGeom>
        </p:spPr>
        <p:txBody>
          <a:bodyPr wrap="square">
            <a:spAutoFit/>
          </a:bodyPr>
          <a:lstStyle/>
          <a:p>
            <a:pPr>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LIBERTAD:</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para aceptar o rechazar encargos (incluso cuando muchos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freelance</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piensan que no tienen esa libertad, sí que la tienen).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476514" y="4900037"/>
            <a:ext cx="8538693" cy="322845"/>
          </a:xfrm>
          <a:prstGeom prst="rect">
            <a:avLst/>
          </a:prstGeom>
        </p:spPr>
        <p:txBody>
          <a:bodyPr wrap="square">
            <a:spAutoFit/>
          </a:bodyPr>
          <a:lstStyle/>
          <a:p>
            <a:pPr>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MENOS GASTOS DE INFRAESTRUCTURA:</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no necesitan oficinas, personas que atiendan el teléfono, comerciales, etc.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476495" y="5240352"/>
            <a:ext cx="8538712" cy="783869"/>
          </a:xfrm>
          <a:prstGeom prst="rect">
            <a:avLst/>
          </a:prstGeom>
        </p:spPr>
        <p:txBody>
          <a:bodyPr wrap="square">
            <a:spAutoFit/>
          </a:bodyPr>
          <a:lstStyle/>
          <a:p>
            <a:pPr algn="just">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MENOR ESFUERZO DE ATENCIÓN AL CLIENTE:</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frecuentemente no tienen hojas de presupuestos formales (porque las agencias no piden presupuestos y les dan ellos la hoja de pedido), no tienen servicio de posventa, comercial, etc.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60" y="204694"/>
            <a:ext cx="983583" cy="764799"/>
          </a:xfrm>
          <a:prstGeom prst="rect">
            <a:avLst/>
          </a:prstGeom>
        </p:spPr>
      </p:pic>
      <p:pic>
        <p:nvPicPr>
          <p:cNvPr id="17" name="Imagen 16"/>
          <p:cNvPicPr>
            <a:picLocks noChangeAspect="1"/>
          </p:cNvPicPr>
          <p:nvPr/>
        </p:nvPicPr>
        <p:blipFill>
          <a:blip r:embed="rId3"/>
          <a:stretch>
            <a:fillRect/>
          </a:stretch>
        </p:blipFill>
        <p:spPr>
          <a:xfrm>
            <a:off x="6844248" y="335307"/>
            <a:ext cx="1947165" cy="413675"/>
          </a:xfrm>
          <a:prstGeom prst="rect">
            <a:avLst/>
          </a:prstGeom>
        </p:spPr>
      </p:pic>
    </p:spTree>
    <p:extLst>
      <p:ext uri="{BB962C8B-B14F-4D97-AF65-F5344CB8AC3E}">
        <p14:creationId xmlns:p14="http://schemas.microsoft.com/office/powerpoint/2010/main" val="267245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618184" y="4715273"/>
            <a:ext cx="8242479" cy="9541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618185" y="3910419"/>
            <a:ext cx="8242479" cy="77367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618186" y="3105565"/>
            <a:ext cx="8242479" cy="7736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618186" y="2055713"/>
            <a:ext cx="8242479" cy="10143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618184" y="1550241"/>
            <a:ext cx="2846292" cy="470000"/>
          </a:xfrm>
          <a:prstGeom prst="rect">
            <a:avLst/>
          </a:prstGeom>
        </p:spPr>
        <p:txBody>
          <a:bodyPr wrap="none">
            <a:spAutoFit/>
          </a:bodyPr>
          <a:lstStyle/>
          <a:p>
            <a:pPr>
              <a:lnSpc>
                <a:spcPct val="107000"/>
              </a:lnSpc>
              <a:spcAft>
                <a:spcPts val="800"/>
              </a:spcAft>
            </a:pPr>
            <a:r>
              <a:rPr lang="es-ES" sz="2400" b="1" u="sng" dirty="0" smtClean="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2.3.- Inconvenientes:</a:t>
            </a:r>
            <a:endParaRPr lang="es-ES" sz="24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618186" y="2055713"/>
            <a:ext cx="8139448" cy="1014380"/>
          </a:xfrm>
          <a:prstGeom prst="rect">
            <a:avLst/>
          </a:prstGeom>
        </p:spPr>
        <p:txBody>
          <a:bodyPr wrap="square">
            <a:spAutoFit/>
          </a:bodyPr>
          <a:lstStyle/>
          <a:p>
            <a:pPr algn="just">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TARIFAS INFERIORES: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frecuentemente las tarifas son inferiores y existen rebajas, por ejemplo, por palabras repetidas (o supuestamente repetidas). Lógicamente la agencia que subcontrata va a tratar de ganar lo máximo posible ya que tiene sus propios gastos (por ejemplo, el marketing que no hace el traductor y ellos sí hacen y pagan).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618186" y="3105565"/>
            <a:ext cx="8139448" cy="773673"/>
          </a:xfrm>
          <a:prstGeom prst="rect">
            <a:avLst/>
          </a:prstGeom>
        </p:spPr>
        <p:txBody>
          <a:bodyPr wrap="square">
            <a:spAutoFit/>
          </a:bodyPr>
          <a:lstStyle/>
          <a:p>
            <a:pPr algn="just">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DEPENDENCIA DE UNA ÚNICA FUENTE DE INGRESOS O DE POCAS FUENTES: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por ejemplo, porque solo trabajen para una, dos o cuatro agencias y la suerte del traductor vaya muy vinculada a la evolución de estas agencias.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18185" y="3910419"/>
            <a:ext cx="8242479" cy="773673"/>
          </a:xfrm>
          <a:prstGeom prst="rect">
            <a:avLst/>
          </a:prstGeom>
        </p:spPr>
        <p:txBody>
          <a:bodyPr wrap="square">
            <a:spAutoFit/>
          </a:bodyPr>
          <a:lstStyle/>
          <a:p>
            <a:pPr algn="just">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MENOS FEEDBACK POSITIVO:</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porque generalmente los halagos los recibe la agencia y el traductor de agencias rara vez recibe alguna palabra de felicitación y más bien se le azota con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QAs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y otros procesos tendentes a la crítica de su trabajo.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618184" y="4715273"/>
            <a:ext cx="8242479" cy="954107"/>
          </a:xfrm>
          <a:prstGeom prst="rect">
            <a:avLst/>
          </a:prstGeom>
        </p:spPr>
        <p:txBody>
          <a:bodyPr wrap="square">
            <a:spAutoFit/>
          </a:bodyPr>
          <a:lstStyle/>
          <a:p>
            <a:pPr algn="just"/>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MÁS DEPENDENCIA DE PROCESOS TECNOLÓGICOS: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como las memorias de traducción, herramientas CAT, MT,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QAs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Lo que requiere un esfuerzo de actualización en estas herramientas, el gasto en software, en formación técnica, en certificación… Y el tiempo adicional que pueda exigir realizar traducciones con estas herramientas. Otra desventaja es que no existe libertad para elegir la/s herramienta/s y estas vienen impuestas.</a:t>
            </a:r>
            <a:endParaRPr lang="es-ES" sz="1400" dirty="0"/>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360" y="204694"/>
            <a:ext cx="983583" cy="764799"/>
          </a:xfrm>
          <a:prstGeom prst="rect">
            <a:avLst/>
          </a:prstGeom>
        </p:spPr>
      </p:pic>
      <p:pic>
        <p:nvPicPr>
          <p:cNvPr id="12" name="Imagen 11"/>
          <p:cNvPicPr>
            <a:picLocks noChangeAspect="1"/>
          </p:cNvPicPr>
          <p:nvPr/>
        </p:nvPicPr>
        <p:blipFill>
          <a:blip r:embed="rId3"/>
          <a:stretch>
            <a:fillRect/>
          </a:stretch>
        </p:blipFill>
        <p:spPr>
          <a:xfrm>
            <a:off x="6844248" y="335307"/>
            <a:ext cx="1947165" cy="413675"/>
          </a:xfrm>
          <a:prstGeom prst="rect">
            <a:avLst/>
          </a:prstGeom>
        </p:spPr>
      </p:pic>
    </p:spTree>
    <p:extLst>
      <p:ext uri="{BB962C8B-B14F-4D97-AF65-F5344CB8AC3E}">
        <p14:creationId xmlns:p14="http://schemas.microsoft.com/office/powerpoint/2010/main" val="296891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dondear rectángulo de esquina del mismo lado 3"/>
          <p:cNvSpPr/>
          <p:nvPr/>
        </p:nvSpPr>
        <p:spPr>
          <a:xfrm>
            <a:off x="489204" y="559120"/>
            <a:ext cx="8384340" cy="556041"/>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2788083" y="140780"/>
            <a:ext cx="2408736" cy="388696"/>
          </a:xfrm>
          <a:prstGeom prst="rect">
            <a:avLst/>
          </a:prstGeom>
        </p:spPr>
        <p:txBody>
          <a:bodyPr wrap="none">
            <a:spAutoFit/>
          </a:bodyPr>
          <a:lstStyle/>
          <a:p>
            <a:pPr>
              <a:lnSpc>
                <a:spcPct val="107000"/>
              </a:lnSpc>
              <a:spcAft>
                <a:spcPts val="800"/>
              </a:spcAft>
            </a:pPr>
            <a:r>
              <a:rPr lang="es-ES" b="1" u="sng" smtClean="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2.4.- Subtipos de perfil:</a:t>
            </a:r>
            <a:endParaRPr lang="es-ES"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89204" y="559120"/>
            <a:ext cx="8384340" cy="543162"/>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cuanto a las categorías de </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perfiles de traductor de agencias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(y estas son opiniones discutibles) pienso que hay varios subtipos de perfil: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lecha derecha 4"/>
          <p:cNvSpPr/>
          <p:nvPr/>
        </p:nvSpPr>
        <p:spPr>
          <a:xfrm>
            <a:off x="154159" y="1399156"/>
            <a:ext cx="281519" cy="21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489203" y="1358248"/>
            <a:ext cx="8526007" cy="783869"/>
          </a:xfrm>
          <a:prstGeom prst="rect">
            <a:avLst/>
          </a:prstGeom>
        </p:spPr>
        <p:txBody>
          <a:bodyPr wrap="square">
            <a:spAutoFit/>
          </a:bodyPr>
          <a:lstStyle/>
          <a:p>
            <a:pPr algn="just">
              <a:lnSpc>
                <a:spcPct val="107000"/>
              </a:lnSpc>
              <a:spcAft>
                <a:spcPts val="800"/>
              </a:spcAft>
            </a:pPr>
            <a:r>
              <a:rPr lang="es-ES" sz="1400" b="1" dirty="0" smtClean="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Hay traductores más jóvenes</a:t>
            </a:r>
            <a:r>
              <a:rPr lang="es-ES" sz="1400" dirty="0" smtClean="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y poco conocidos que no tienen opción de trabajar para otro tipo de clientes y suelen tener unas tarifas bajas e incluso extremadamente bajas y recibir, unos con mayor frecuencia y otros con menos, fuertes críticas a su trabajo por cuestiones de calidad.</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489203" y="2131921"/>
            <a:ext cx="8526007" cy="1244893"/>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Este perfil es bastante mayoritario ya que este tipo de traductores son más lanzados y están más predispuestos a aceptar encargos urgentes o con mayor riesgo de fracaso. También son más proclives a aceptar cualquier condición que les imponga. Es un perfil de éxito entre los gestores de proyecto, ya que les aceptan casi cualquier encargo y a precios que no pueden sostener personas que tengan ya unos compromisos financieros y familiares (pago de hipoteca y gastos de empresa o familiares).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lecha derecha 7"/>
          <p:cNvSpPr/>
          <p:nvPr/>
        </p:nvSpPr>
        <p:spPr>
          <a:xfrm>
            <a:off x="154160" y="3415576"/>
            <a:ext cx="281519" cy="21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489203" y="3376814"/>
            <a:ext cx="8526007" cy="1014380"/>
          </a:xfrm>
          <a:prstGeom prst="rect">
            <a:avLst/>
          </a:prstGeom>
        </p:spPr>
        <p:txBody>
          <a:bodyPr wrap="square">
            <a:spAutoFit/>
          </a:bodyPr>
          <a:lstStyle/>
          <a:p>
            <a:pPr algn="just">
              <a:lnSpc>
                <a:spcPct val="107000"/>
              </a:lnSpc>
              <a:spcAft>
                <a:spcPts val="800"/>
              </a:spcAft>
            </a:pPr>
            <a:r>
              <a:rPr lang="es-ES" sz="1400" b="1" dirty="0" smtClean="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Hay traductores que compaginan trabajos</a:t>
            </a:r>
            <a:r>
              <a:rPr lang="es-ES" sz="1400" dirty="0" smtClean="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(por ejemplo, la enseñanza y la traducción) y no dedican mucho tiempo ni al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networking</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ni a la promoción y por tanto suelen trabajar de forma esporádica para alguna agencia. Este perfil tiene una tendencia a caerse de los procesos de producción de muchas agencias porque aceptan menos proyectos dado que en el momento de realizarse están en su trabajo o por su falta de disponibilidad por otros motivos;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lecha derecha 9"/>
          <p:cNvSpPr/>
          <p:nvPr/>
        </p:nvSpPr>
        <p:spPr>
          <a:xfrm>
            <a:off x="154160" y="4650148"/>
            <a:ext cx="281519" cy="21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489203" y="4611511"/>
            <a:ext cx="8526007" cy="1911101"/>
          </a:xfrm>
          <a:prstGeom prst="rect">
            <a:avLst/>
          </a:prstGeom>
        </p:spPr>
        <p:txBody>
          <a:bodyPr wrap="square">
            <a:spAutoFit/>
          </a:bodyPr>
          <a:lstStyle/>
          <a:p>
            <a:pPr algn="just">
              <a:lnSpc>
                <a:spcPct val="107000"/>
              </a:lnSpc>
              <a:spcAft>
                <a:spcPts val="800"/>
              </a:spcAft>
            </a:pPr>
            <a:r>
              <a:rPr lang="es-ES" sz="1400" b="1" dirty="0" smtClean="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Hay traductores más mayores</a:t>
            </a: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que saben poco de redes sociales, de SEO y de marketing y son personas con buena formación como profesionales pero de “</a:t>
            </a:r>
            <a:r>
              <a:rPr lang="es-ES" sz="1400" i="1" dirty="0" err="1" smtClean="0">
                <a:effectLst/>
                <a:latin typeface="Calibri" panose="020F0502020204030204" pitchFamily="34" charset="0"/>
                <a:ea typeface="Calibri" panose="020F0502020204030204" pitchFamily="34" charset="0"/>
                <a:cs typeface="Times New Roman" panose="02020603050405020304" pitchFamily="18" charset="0"/>
              </a:rPr>
              <a:t>low</a:t>
            </a:r>
            <a:r>
              <a:rPr lang="es-ES" sz="14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400" i="1" dirty="0" err="1" smtClean="0">
                <a:effectLst/>
                <a:latin typeface="Calibri" panose="020F0502020204030204" pitchFamily="34" charset="0"/>
                <a:ea typeface="Calibri" panose="020F0502020204030204" pitchFamily="34" charset="0"/>
                <a:cs typeface="Times New Roman" panose="02020603050405020304" pitchFamily="18" charset="0"/>
              </a:rPr>
              <a:t>profile</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en la industria de la traducción.</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Suelen aceptar encargos de agencias pero tienen problemas en adaptarse a la tecnología (las herramientas CAT y las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QAs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aunque su trabajo es de mucha mejor calidad y, por tanto, estas herramientas pueden incluso estorbarles y resultarles molestas.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Es un perfil menos popular entre los gestores de proyecto, si bien es cierto que estas personas frecuentemente son más productividad que los jóvenes en cuanto a número de palabras por día y la calidad del trabajo que producen.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474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1070" y="974336"/>
            <a:ext cx="6252693" cy="388696"/>
          </a:xfrm>
          <a:prstGeom prst="rect">
            <a:avLst/>
          </a:prstGeom>
        </p:spPr>
        <p:txBody>
          <a:bodyPr wrap="square">
            <a:spAutoFit/>
          </a:bodyPr>
          <a:lstStyle/>
          <a:p>
            <a:pPr>
              <a:lnSpc>
                <a:spcPct val="107000"/>
              </a:lnSpc>
              <a:spcAft>
                <a:spcPts val="800"/>
              </a:spcAft>
            </a:pPr>
            <a:r>
              <a:rPr lang="es-ES" b="1" u="sng" dirty="0" smtClean="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2.5.- ¿Son infelices los traductores que trabajan para agencias?</a:t>
            </a:r>
            <a:endParaRPr lang="es-ES"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44509" y="1560172"/>
            <a:ext cx="8525814" cy="1106778"/>
          </a:xfrm>
          <a:prstGeom prst="rect">
            <a:avLst/>
          </a:prstGeom>
        </p:spPr>
        <p:txBody>
          <a:bodyPr wrap="square">
            <a:spAutoFit/>
          </a:bodyPr>
          <a:lstStyle/>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En redes sociales observamos más quejas que provienen de este perfil de traductor e incluso algunos perfiles de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trolls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casi exclusivamente de traductores de agencias.</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Diría – por mi experiencia profesional – que pueden tener mayores problemas de depresión por una serie de motivos: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297546" y="2920210"/>
            <a:ext cx="6461975" cy="2822952"/>
          </a:xfrm>
          <a:prstGeom prst="rect">
            <a:avLst/>
          </a:prstGeom>
        </p:spPr>
        <p:txBody>
          <a:bodyPr wrap="square">
            <a:spAutoFit/>
          </a:bodyPr>
          <a:lstStyle/>
          <a:p>
            <a:pPr algn="just">
              <a:lnSpc>
                <a:spcPct val="107000"/>
              </a:lnSpc>
              <a:spcAft>
                <a:spcPts val="800"/>
              </a:spcAft>
            </a:pPr>
            <a:r>
              <a:rPr lang="es-ES" sz="1400" b="1" dirty="0" smtClean="0">
                <a:effectLst/>
                <a:latin typeface="Calibri" panose="020F0502020204030204" pitchFamily="34" charset="0"/>
                <a:ea typeface="Calibri" panose="020F0502020204030204" pitchFamily="34" charset="0"/>
                <a:cs typeface="Times New Roman" panose="02020603050405020304" pitchFamily="18" charset="0"/>
              </a:rPr>
              <a:t>La falta de reconocimiento:</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como apuntaba antes es un problema particular de la industria de la traducción (con la excepción de algunas traducciones literarias, publicaciones o roles senior con más visibilidad) ya que el traductor es una figura oculta y la cara visible es la agencia. Además, frecuentemente se filtra el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feedback</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de tal manera que a la agencia les llega un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feedback</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maravilloso y al traductor un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feedback</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negativo o ningún </a:t>
            </a:r>
            <a:r>
              <a:rPr lang="es-ES" sz="1400" dirty="0" err="1" smtClean="0">
                <a:effectLst/>
                <a:latin typeface="Calibri" panose="020F0502020204030204" pitchFamily="34" charset="0"/>
                <a:ea typeface="Calibri" panose="020F0502020204030204" pitchFamily="34" charset="0"/>
                <a:cs typeface="Times New Roman" panose="02020603050405020304" pitchFamily="18" charset="0"/>
              </a:rPr>
              <a:t>feedback</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 o simplemente un “</a:t>
            </a:r>
            <a:r>
              <a:rPr lang="es-ES" sz="1400" i="1" dirty="0" smtClean="0">
                <a:effectLst/>
                <a:latin typeface="Calibri" panose="020F0502020204030204" pitchFamily="34" charset="0"/>
                <a:ea typeface="Calibri" panose="020F0502020204030204" pitchFamily="34" charset="0"/>
                <a:cs typeface="Times New Roman" panose="02020603050405020304" pitchFamily="18" charset="0"/>
              </a:rPr>
              <a:t>recibido, gracias</a:t>
            </a: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La traducción es una de las pocas profesiones donde la gente que realiza el trabajo está oculta y tiene muy poco reconocimiento (social o de otro tipo) por su labor y este factor no contribuye a un ciclo de motivación positivo.</a:t>
            </a:r>
          </a:p>
          <a:p>
            <a:pPr algn="just">
              <a:lnSpc>
                <a:spcPct val="107000"/>
              </a:lnSpc>
              <a:spcAft>
                <a:spcPts val="80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Al revés, es común que el esfuerzo sea muy importante y que las críticas sean demoledoras.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lipse 5"/>
          <p:cNvSpPr/>
          <p:nvPr/>
        </p:nvSpPr>
        <p:spPr>
          <a:xfrm>
            <a:off x="1110800" y="2817179"/>
            <a:ext cx="257578" cy="2479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168756" y="2817179"/>
            <a:ext cx="6687355" cy="2925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3857249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TotalTime>
  <Words>3275</Words>
  <Application>Microsoft Office PowerPoint</Application>
  <PresentationFormat>Presentación en pantalla (4:3)</PresentationFormat>
  <Paragraphs>200</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dc:creator>
  <cp:lastModifiedBy>Leon Hunter</cp:lastModifiedBy>
  <cp:revision>57</cp:revision>
  <dcterms:created xsi:type="dcterms:W3CDTF">2015-02-26T16:49:31Z</dcterms:created>
  <dcterms:modified xsi:type="dcterms:W3CDTF">2015-03-01T18:23:22Z</dcterms:modified>
</cp:coreProperties>
</file>